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  <p:sldMasterId id="2147483685" r:id="rId3"/>
  </p:sldMasterIdLst>
  <p:notesMasterIdLst>
    <p:notesMasterId r:id="rId31"/>
  </p:notesMasterIdLst>
  <p:sldIdLst>
    <p:sldId id="256" r:id="rId4"/>
    <p:sldId id="336" r:id="rId5"/>
    <p:sldId id="339" r:id="rId6"/>
    <p:sldId id="333" r:id="rId7"/>
    <p:sldId id="313" r:id="rId8"/>
    <p:sldId id="315" r:id="rId9"/>
    <p:sldId id="419" r:id="rId10"/>
    <p:sldId id="420" r:id="rId11"/>
    <p:sldId id="334" r:id="rId12"/>
    <p:sldId id="326" r:id="rId13"/>
    <p:sldId id="330" r:id="rId14"/>
    <p:sldId id="429" r:id="rId15"/>
    <p:sldId id="405" r:id="rId16"/>
    <p:sldId id="401" r:id="rId17"/>
    <p:sldId id="406" r:id="rId18"/>
    <p:sldId id="402" r:id="rId19"/>
    <p:sldId id="408" r:id="rId20"/>
    <p:sldId id="403" r:id="rId21"/>
    <p:sldId id="423" r:id="rId22"/>
    <p:sldId id="424" r:id="rId23"/>
    <p:sldId id="425" r:id="rId24"/>
    <p:sldId id="426" r:id="rId25"/>
    <p:sldId id="409" r:id="rId26"/>
    <p:sldId id="428" r:id="rId27"/>
    <p:sldId id="363" r:id="rId28"/>
    <p:sldId id="427" r:id="rId29"/>
    <p:sldId id="354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AA7A407C-8BD0-43D3-9D6A-54EB684E338A}">
          <p14:sldIdLst>
            <p14:sldId id="256"/>
            <p14:sldId id="336"/>
            <p14:sldId id="339"/>
            <p14:sldId id="333"/>
          </p14:sldIdLst>
        </p14:section>
        <p14:section name="Materials" id="{79B11FD9-72A4-499B-BD3F-C82B643AAF3B}">
          <p14:sldIdLst>
            <p14:sldId id="313"/>
            <p14:sldId id="315"/>
          </p14:sldIdLst>
        </p14:section>
        <p14:section name="Results" id="{2EFE7B4F-4A39-405D-882A-012FD4610F7E}">
          <p14:sldIdLst>
            <p14:sldId id="419"/>
            <p14:sldId id="420"/>
            <p14:sldId id="334"/>
            <p14:sldId id="326"/>
            <p14:sldId id="330"/>
            <p14:sldId id="429"/>
            <p14:sldId id="405"/>
            <p14:sldId id="401"/>
            <p14:sldId id="406"/>
            <p14:sldId id="402"/>
            <p14:sldId id="408"/>
            <p14:sldId id="403"/>
            <p14:sldId id="423"/>
            <p14:sldId id="424"/>
            <p14:sldId id="425"/>
            <p14:sldId id="426"/>
            <p14:sldId id="409"/>
            <p14:sldId id="428"/>
            <p14:sldId id="363"/>
            <p14:sldId id="427"/>
            <p14:sldId id="35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900"/>
    <a:srgbClr val="800080"/>
    <a:srgbClr val="FFFF00"/>
    <a:srgbClr val="FF0000"/>
    <a:srgbClr val="F70000"/>
    <a:srgbClr val="996600"/>
    <a:srgbClr val="ECAF18"/>
    <a:srgbClr val="000000"/>
    <a:srgbClr val="FFD757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2" autoAdjust="0"/>
    <p:restoredTop sz="76056" autoAdjust="0"/>
  </p:normalViewPr>
  <p:slideViewPr>
    <p:cSldViewPr snapToGrid="0">
      <p:cViewPr varScale="1">
        <p:scale>
          <a:sx n="90" d="100"/>
          <a:sy n="90" d="100"/>
        </p:scale>
        <p:origin x="196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50" d="100"/>
        <a:sy n="150" d="100"/>
      </p:scale>
      <p:origin x="0" y="-50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DE46A8-F44B-4309-A637-C27A473A720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603DB4-2C1A-43FC-A808-D8C274101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591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@ Add the full author list under</a:t>
            </a:r>
            <a:r>
              <a:rPr lang="en-US" baseline="0" dirty="0"/>
              <a:t> the title. Put your name in boldface.</a:t>
            </a:r>
          </a:p>
          <a:p>
            <a:endParaRPr lang="en-US" baseline="0" dirty="0"/>
          </a:p>
          <a:p>
            <a:r>
              <a:rPr lang="en-US" dirty="0"/>
              <a:t>Thank</a:t>
            </a:r>
            <a:r>
              <a:rPr lang="en-US" baseline="0" dirty="0"/>
              <a:t> audience, present title and my name</a:t>
            </a:r>
          </a:p>
          <a:p>
            <a:r>
              <a:rPr lang="en-US" baseline="0" dirty="0"/>
              <a:t>@Mention you are part of a team, DLPH lab, at UTSW med center bioinformatics dept.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603DB4-2C1A-43FC-A808-D8C2741019F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830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9012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/>
              <a:t>Sine my new work builds off of experiments presented at ISBI last year, I will briefly review those </a:t>
            </a:r>
            <a:r>
              <a:rPr lang="en-US" baseline="0" dirty="0" err="1"/>
              <a:t>experiemnts</a:t>
            </a:r>
            <a:r>
              <a:rPr lang="en-US" baseline="0" dirty="0"/>
              <a:t> here</a:t>
            </a:r>
          </a:p>
          <a:p>
            <a:r>
              <a:rPr lang="en-US" dirty="0"/>
              <a:t>@ This work is a detailed analysis of the data obtained</a:t>
            </a:r>
            <a:r>
              <a:rPr lang="en-US" baseline="0" dirty="0"/>
              <a:t> in this systematic model training </a:t>
            </a:r>
            <a:r>
              <a:rPr lang="en-US" dirty="0"/>
              <a:t>experiment</a:t>
            </a:r>
            <a:r>
              <a:rPr lang="en-US" baseline="0" dirty="0"/>
              <a:t>. </a:t>
            </a:r>
            <a:endParaRPr lang="en-US" dirty="0"/>
          </a:p>
          <a:p>
            <a:r>
              <a:rPr lang="en-US" dirty="0"/>
              <a:t>Examining</a:t>
            </a:r>
            <a:r>
              <a:rPr lang="en-US" baseline="0" dirty="0"/>
              <a:t> what has been learned:</a:t>
            </a:r>
          </a:p>
          <a:p>
            <a:r>
              <a:rPr lang="en-US" baseline="0" dirty="0"/>
              <a:t>*What does </a:t>
            </a:r>
            <a:r>
              <a:rPr lang="en-US" baseline="0" dirty="0" err="1"/>
              <a:t>hyperparameter</a:t>
            </a:r>
            <a:r>
              <a:rPr lang="en-US" baseline="0" dirty="0"/>
              <a:t> optimization reveal? </a:t>
            </a:r>
          </a:p>
          <a:p>
            <a:r>
              <a:rPr lang="en-US" baseline="0" dirty="0"/>
              <a:t>*What features did top models learn?</a:t>
            </a:r>
          </a:p>
          <a:p>
            <a:r>
              <a:rPr lang="en-US" baseline="0" dirty="0"/>
              <a:t>*How does the choice of atlas granularity impact results?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@The conclusion summary you had in this outline was for the previous presentation, if you say anything orally here it should reflect what you did for the current paper.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79886-74EF-4642-AE36-6DD0E19088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3280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9012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(citation is the newer estimate based on newer criteria)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79886-74EF-4642-AE36-6DD0E19088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191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9012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 I adjusted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list of challenges. Please review.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79886-74EF-4642-AE36-6DD0E19088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3291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9012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i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79886-74EF-4642-AE36-6DD0E19088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0648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9012" cy="3598863"/>
          </a:xfrm>
        </p:spPr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Manifold = symmetric positive definite matrices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	-EC is + and positive definite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  <a:p>
                <a:r>
                  <a:rPr lang="en-US" sz="1200" b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The functional MRI data was</a:t>
                </a:r>
                <a:r>
                  <a:rPr lang="en-US" sz="1200" b="0" kern="1200" baseline="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1200" b="0" kern="1200" baseline="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parcellated</a:t>
                </a:r>
                <a:r>
                  <a:rPr lang="en-US" sz="1200" b="0" kern="1200" baseline="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into one of 7 different atlases and the TSE was used to calculate a functional connectivity score between the mean </a:t>
                </a:r>
                <a:r>
                  <a:rPr lang="en-US" sz="1200" b="0" kern="1200" baseline="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timecourses</a:t>
                </a:r>
                <a:r>
                  <a:rPr lang="en-US" sz="1200" b="0" kern="1200" baseline="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per ROI. TSE was chosen because it is a better reflection of subject-specific FC changes than other alternatives such as Pearson’s R and partial correlation</a:t>
                </a:r>
              </a:p>
              <a:p>
                <a:endParaRPr lang="en-US" sz="1200" b="0" kern="1200" baseline="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sz="1200" b="0" kern="1200" baseline="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==============Mathematical clarification:==========================</a:t>
                </a:r>
              </a:p>
              <a:p>
                <a:endParaRPr lang="en-US" sz="1200" b="0" kern="1200" baseline="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sz="1200" b="1" kern="1200" baseline="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The principal assumption in TSE is that the Group level covariance matrix and subject-specific covariance matrix are clustered in a high dimensional manifold (dimensions=number of features).</a:t>
                </a:r>
                <a14:m>
                  <m:oMath xmlns:m="http://schemas.openxmlformats.org/officeDocument/2006/math">
                    <m:r>
                      <a:rPr kumimoji="0" 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</m:t>
                    </m:r>
                    <m:acc>
                      <m:accPr>
                        <m:chr m:val="̂"/>
                        <m:ctrlPr>
                          <a:rPr kumimoji="0" lang="en-US" sz="12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12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𝝈</m:t>
                        </m:r>
                      </m:e>
                    </m:acc>
                  </m:oMath>
                </a14:m>
                <a:r>
                  <a:rPr lang="en-US" sz="1200" b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is the maximum</a:t>
                </a:r>
                <a:r>
                  <a:rPr lang="en-US" sz="1200" b="1" kern="1200" baseline="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likelihood </a:t>
                </a:r>
                <a:r>
                  <a:rPr lang="en-US" sz="1200" b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estimate of the isotropic variance between the Group</a:t>
                </a:r>
                <a:r>
                  <a:rPr lang="en-US" sz="1200" b="1" kern="1200" baseline="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level and subject specific covariance matrix. This is an </a:t>
                </a:r>
                <a:r>
                  <a:rPr lang="en-US" sz="1200" b="1" kern="1200" baseline="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NxN</a:t>
                </a:r>
                <a:r>
                  <a:rPr lang="en-US" sz="1200" b="1" kern="1200" baseline="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matrix that describes the distance between the </a:t>
                </a:r>
                <a:r>
                  <a:rPr lang="en-US" sz="1200" b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Group</a:t>
                </a:r>
                <a:r>
                  <a:rPr lang="en-US" sz="1200" b="1" kern="1200" baseline="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level and subject specific covariance matrix in the high dimensional manifold</a:t>
                </a:r>
                <a:endParaRPr lang="en-US" sz="1200" b="1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endParaRPr lang="en-US" sz="1200" b="1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sz="1200" b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++++++++++++++++++details++++++++++++++++++++++++++++++++++++++++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Parcellation</a:t>
                </a: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 by one of seven atlases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Tangent space embedding between regions without </a:t>
                </a:r>
                <a:r>
                  <a:rPr kumimoji="0" lang="en-US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thresholding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Tangent Space embedding:</a:t>
                </a:r>
                <a:endPara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1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sub>
                      </m:sSub>
                      <m:r>
                        <a:rPr kumimoji="0" lang="en-US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1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𝑔</m:t>
                          </m:r>
                        </m:sub>
                      </m:sSub>
                      <m:r>
                        <a:rPr kumimoji="0" lang="en-US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US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𝑑</m:t>
                      </m:r>
                      <m:r>
                        <a:rPr kumimoji="0" lang="en-US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1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The subject’s covariance matrix is a sum of the group covariance and subject specific contributions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kumimoji="0" lang="en-US" sz="1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12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𝜎</m:t>
                          </m:r>
                        </m:e>
                      </m:acc>
                      <m:r>
                        <a:rPr kumimoji="0" lang="en-US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begChr m:val=""/>
                          <m:endChr m:val=""/>
                          <m:ctrlPr>
                            <a:rPr kumimoji="0" lang="en-US" sz="1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kumimoji="0" lang="en-US" sz="1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kumimoji="0" lang="en-US" sz="12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white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US" sz="12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white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kumimoji="0" lang="en-US" sz="12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white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𝑆</m:t>
                                  </m:r>
                                </m:den>
                              </m:f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kumimoji="0" lang="en-US" sz="12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white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7"/>
                                    </m:rPr>
                                    <a:rPr kumimoji="0" lang="en-US" sz="12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white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𝑆</m:t>
                                  </m:r>
                                </m:sub>
                                <m:sup/>
                                <m:e>
                                  <m:r>
                                    <a:rPr kumimoji="0" lang="en-US" sz="12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white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||</m:t>
                                  </m:r>
                                  <m:r>
                                    <a:rPr kumimoji="0" lang="en-US" sz="12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white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𝑉𝑒𝑐</m:t>
                                  </m:r>
                                  <m:r>
                                    <a:rPr kumimoji="0" lang="en-US" sz="12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white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(</m:t>
                                  </m:r>
                                </m:e>
                              </m:nary>
                              <m:acc>
                                <m:accPr>
                                  <m:chr m:val="̂"/>
                                  <m:ctrlPr>
                                    <a:rPr kumimoji="0" lang="en-US" sz="12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white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kumimoji="0" lang="en-US" sz="12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prstClr val="white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kumimoji="0" lang="en-US" sz="1200" b="0" i="0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white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d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kumimoji="0" lang="en-US" sz="1200" b="0" i="0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prstClr val="white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Σ</m:t>
                                      </m:r>
                                    </m:e>
                                    <m:sub>
                                      <m:r>
                                        <a:rPr kumimoji="0" lang="en-US" sz="12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prstClr val="white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kumimoji="0" lang="en-US" sz="12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)|</m:t>
                              </m:r>
                              <m:sSubSup>
                                <m:sSubSupPr>
                                  <m:ctrlPr>
                                    <a:rPr kumimoji="0" lang="en-US" sz="12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white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SupPr>
                                <m:e>
                                  <m:r>
                                    <a:rPr kumimoji="0" lang="en-US" sz="12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white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|</m:t>
                                  </m:r>
                                </m:e>
                                <m:sub>
                                  <m:r>
                                    <a:rPr kumimoji="0" lang="en-US" sz="12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white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kumimoji="0" lang="en-US" sz="12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white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rad>
                        </m:e>
                      </m:d>
                    </m:oMath>
                  </m:oMathPara>
                </a14:m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Alternatives:</a:t>
                </a:r>
              </a:p>
              <a:p>
                <a:pPr marL="628650" marR="0" lvl="1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Pearson’s R</a:t>
                </a:r>
              </a:p>
              <a:p>
                <a:pPr marL="628650" marR="0" lvl="1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 TSE used to more accurately temporally varying correlation across subjects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200" b="0" i="1" u="sng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Math=too much for this?</a:t>
                </a:r>
              </a:p>
            </p:txBody>
          </p:sp>
        </mc:Choice>
        <mc:Fallback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Manifold = symmetric positive definite matrices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	-EC is + and positive definite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  <a:p>
                <a:r>
                  <a:rPr lang="en-US" sz="1200" b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The functional MRI data was</a:t>
                </a:r>
                <a:r>
                  <a:rPr lang="en-US" sz="1200" b="0" kern="1200" baseline="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1200" b="0" kern="1200" baseline="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parcellated</a:t>
                </a:r>
                <a:r>
                  <a:rPr lang="en-US" sz="1200" b="0" kern="1200" baseline="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into one of 7 different atlases and the TSE was used to calculate a functional connectivity score between the mean </a:t>
                </a:r>
                <a:r>
                  <a:rPr lang="en-US" sz="1200" b="0" kern="1200" baseline="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timecourses</a:t>
                </a:r>
                <a:r>
                  <a:rPr lang="en-US" sz="1200" b="0" kern="1200" baseline="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per ROI. TSE was chosen because it is a better reflection of subject-specific FC changes than other alternatives such as Pearson’s R and partial correlation</a:t>
                </a:r>
              </a:p>
              <a:p>
                <a:endParaRPr lang="en-US" sz="1200" b="0" kern="1200" baseline="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sz="1200" b="0" kern="1200" baseline="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==============Mathematical clarification:==========================</a:t>
                </a:r>
              </a:p>
              <a:p>
                <a:endParaRPr lang="en-US" sz="1200" b="0" kern="1200" baseline="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sz="1200" b="1" kern="1200" baseline="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The principal assumption in TSE is that the Group level covariance matrix and subject-specific covariance matrix are clustered in a high dimensional manifold (dimensions=number of features).</a:t>
                </a: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 𝝈 ̂</a:t>
                </a:r>
                <a:r>
                  <a:rPr lang="en-US" sz="1200" b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is the maximum</a:t>
                </a:r>
                <a:r>
                  <a:rPr lang="en-US" sz="1200" b="1" kern="1200" baseline="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likelihood </a:t>
                </a:r>
                <a:r>
                  <a:rPr lang="en-US" sz="1200" b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estimate of the isotropic variance between the Group</a:t>
                </a:r>
                <a:r>
                  <a:rPr lang="en-US" sz="1200" b="1" kern="1200" baseline="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level and subject specific covariance matrix. This is an </a:t>
                </a:r>
                <a:r>
                  <a:rPr lang="en-US" sz="1200" b="1" kern="1200" baseline="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NxN</a:t>
                </a:r>
                <a:r>
                  <a:rPr lang="en-US" sz="1200" b="1" kern="1200" baseline="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matrix that describes the distance between the </a:t>
                </a:r>
                <a:r>
                  <a:rPr lang="en-US" sz="1200" b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Group</a:t>
                </a:r>
                <a:r>
                  <a:rPr lang="en-US" sz="1200" b="1" kern="1200" baseline="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level and subject specific covariance matrix in the high dimensional manifold</a:t>
                </a:r>
                <a:endParaRPr lang="en-US" sz="1200" b="1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endParaRPr lang="en-US" sz="1200" b="1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sz="1200" b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++++++++++++++++++details++++++++++++++++++++++++++++++++++++++++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Parcellation</a:t>
                </a: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 by one of seven atlases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Tangent space embedding between regions without </a:t>
                </a:r>
                <a:r>
                  <a:rPr kumimoji="0" lang="en-US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thresholding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Tangent Space embedding:</a:t>
                </a:r>
                <a:endPara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Σ_𝑠=Σ_𝑔+𝑑 Σ_𝑠</a:t>
                </a:r>
                <a:endPara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The subject’s covariance matrix is a sum of the group covariance and subject specific contributions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𝜎 ̂=├ √(1/𝑆 ∑_𝑆▒〖||𝑉𝑒𝑐(〗 (〖dΣ〗_𝑠 ) ̂)||_2^2 )┤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Alternatives:</a:t>
                </a:r>
              </a:p>
              <a:p>
                <a:pPr marL="628650" marR="0" lvl="1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Pearson’s R</a:t>
                </a:r>
              </a:p>
              <a:p>
                <a:pPr marL="628650" marR="0" lvl="1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 TSE used to more accurately temporally varying correlation across subjects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200" b="0" i="1" u="sng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Math=too much for this?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79886-74EF-4642-AE36-6DD0E19088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9270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9012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tested a representative subset of ML models including:</a:t>
            </a:r>
          </a:p>
          <a:p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 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shallow nonlinear ML models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including Random-Forest methods, boosting methods, and an SVM with a nonlinear kernel</a:t>
            </a:r>
          </a:p>
          <a:p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</a:p>
          <a:p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&lt;click&gt;</a:t>
            </a:r>
          </a:p>
          <a:p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shallow linear ML models 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including an SVM with a linear kernel as well as lasso and ridge regularized logistic regression. Regularized</a:t>
            </a:r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79886-74EF-4642-AE36-6DD0E19088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79639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9012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deep learning models we tested included a dense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feed </a:t>
            </a:r>
            <a:r>
              <a:rPr lang="en-US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fwd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network, a bidirectional LSTM, and a graph-convolutional network. We searched over a small number of hidden layers, a layer width from 16 to 256, a varying dropout fraction, and varying amounts of L2 regularization. </a:t>
            </a:r>
          </a:p>
          <a:p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Again the goal here is for similar levels of optimization across both the DL models and shallow ML models.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79886-74EF-4642-AE36-6DD0E19088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7635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9012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‘structural’ != heading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next several slides will use the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same large table. To orient you,…</a:t>
            </a:r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1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79886-74EF-4642-AE36-6DD0E19088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6842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9012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Perf=Test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I have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presented these results before, Rather than comparing across groups in the table we are going to zoom in on and focus on the highest performing models</a:t>
            </a:r>
            <a:endParaRPr lang="en-US" sz="1100" kern="0" dirty="0"/>
          </a:p>
          <a:p>
            <a:pPr marL="814387" lvl="2" indent="-257175"/>
            <a:endParaRPr lang="en-US" dirty="0">
              <a:ea typeface="Geneva" pitchFamily="123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79886-74EF-4642-AE36-6DD0E19088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38148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9012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14350" lvl="1" indent="-257175"/>
            <a:r>
              <a:rPr lang="en-US" sz="2000" dirty="0">
                <a:ea typeface="Geneva" pitchFamily="123" charset="-128"/>
              </a:rPr>
              <a:t>80.4 % AUC compares to mean of the top of IMPAC challenge entrants reported at MICCAI 2018: (0.79+/-0.01 ROC AUC)</a:t>
            </a:r>
          </a:p>
          <a:p>
            <a:pPr marL="514350" lvl="1" indent="-257175"/>
            <a:endParaRPr lang="en-US" sz="2000" dirty="0">
              <a:ea typeface="Geneva" pitchFamily="123" charset="-128"/>
            </a:endParaRPr>
          </a:p>
          <a:p>
            <a:pPr marL="514350" lvl="1" indent="-257175"/>
            <a:r>
              <a:rPr lang="en-US" sz="2000" dirty="0">
                <a:ea typeface="Geneva" pitchFamily="123" charset="-128"/>
              </a:rPr>
              <a:t>%Compares favorably to other top models from the literature using deep learning models such as CNNs from imaging data (ABIDE) which achieved up to</a:t>
            </a:r>
            <a:r>
              <a:rPr lang="en-US" sz="2000" baseline="0" dirty="0">
                <a:ea typeface="Geneva" pitchFamily="123" charset="-128"/>
              </a:rPr>
              <a:t> 73.3% classification AUC.</a:t>
            </a:r>
            <a:endParaRPr lang="en-US" sz="2000" dirty="0">
              <a:ea typeface="Geneva" pitchFamily="123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79886-74EF-4642-AE36-6DD0E19088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06111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9012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Paraphrased whole slide</a:t>
            </a:r>
          </a:p>
          <a:p>
            <a:endParaRPr lang="en-US" sz="1200" b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Reveal what was learned from the </a:t>
            </a:r>
            <a:r>
              <a:rPr lang="en-US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hyperparameter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search</a:t>
            </a:r>
          </a:p>
          <a:p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Reveal what was learned by the top models</a:t>
            </a:r>
          </a:p>
          <a:p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Visualize the learned in formation across multiple atlases and resolutions.</a:t>
            </a:r>
          </a:p>
          <a:p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57175" lvl="1" indent="0">
              <a:buNone/>
            </a:pPr>
            <a:r>
              <a:rPr lang="en-US" sz="2000" dirty="0">
                <a:ea typeface="Geneva" pitchFamily="123" charset="-128"/>
              </a:rPr>
              <a:t>4. Analysis of the model training results</a:t>
            </a:r>
          </a:p>
          <a:p>
            <a:pPr marL="814387" lvl="2" indent="-257175"/>
            <a:r>
              <a:rPr lang="en-US" sz="1800" dirty="0">
                <a:ea typeface="Geneva" pitchFamily="123" charset="-128"/>
              </a:rPr>
              <a:t>Value and information from </a:t>
            </a:r>
            <a:r>
              <a:rPr lang="en-US" sz="1800" dirty="0" err="1">
                <a:ea typeface="Geneva" pitchFamily="123" charset="-128"/>
              </a:rPr>
              <a:t>hyperparameter</a:t>
            </a:r>
            <a:r>
              <a:rPr lang="en-US" sz="1800" dirty="0">
                <a:ea typeface="Geneva" pitchFamily="123" charset="-128"/>
              </a:rPr>
              <a:t> optimization </a:t>
            </a:r>
          </a:p>
          <a:p>
            <a:pPr marL="814387" lvl="2" indent="-257175"/>
            <a:r>
              <a:rPr lang="en-US" sz="1800" dirty="0">
                <a:ea typeface="Geneva" pitchFamily="123" charset="-128"/>
              </a:rPr>
              <a:t>Most important learned features</a:t>
            </a:r>
          </a:p>
          <a:p>
            <a:pPr marL="814387" lvl="2" indent="-257175"/>
            <a:r>
              <a:rPr lang="en-US" sz="1800" dirty="0">
                <a:ea typeface="Geneva" pitchFamily="123" charset="-128"/>
              </a:rPr>
              <a:t>Significance of atlas granularity</a:t>
            </a:r>
          </a:p>
          <a:p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79886-74EF-4642-AE36-6DD0E19088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392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9012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814387" lvl="2" indent="-257175"/>
            <a:r>
              <a:rPr lang="en-US" dirty="0">
                <a:ea typeface="Geneva" pitchFamily="123" charset="-128"/>
              </a:rPr>
              <a:t>And</a:t>
            </a:r>
            <a:r>
              <a:rPr lang="en-US" baseline="0" dirty="0">
                <a:ea typeface="Geneva" pitchFamily="123" charset="-128"/>
              </a:rPr>
              <a:t> even more, I will be focusing on these three models using the BASC Atlas,  a simple dense Feed forward network, and a varying number of Regions.</a:t>
            </a:r>
          </a:p>
          <a:p>
            <a:pPr marL="814387" lvl="2" indent="-257175"/>
            <a:endParaRPr lang="en-US" baseline="0" dirty="0">
              <a:ea typeface="Geneva" pitchFamily="123" charset="-128"/>
            </a:endParaRPr>
          </a:p>
          <a:p>
            <a:pPr marL="814387" lvl="2" indent="-257175"/>
            <a:r>
              <a:rPr lang="en-US" baseline="0" dirty="0">
                <a:ea typeface="Geneva" pitchFamily="123" charset="-128"/>
              </a:rPr>
              <a:t>$ Note these are not multiresolution models. Instead you are investigating what was learned across 3 models each trained upon a distinct (single) resolution </a:t>
            </a:r>
            <a:endParaRPr lang="en-US" dirty="0">
              <a:ea typeface="Geneva" pitchFamily="123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79886-74EF-4642-AE36-6DD0E19088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84244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9012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Bootstrap analysis of stable clusters (NCUTS</a:t>
            </a:r>
            <a:r>
              <a:rPr lang="en-US" baseline="0" dirty="0"/>
              <a:t> clustering)</a:t>
            </a:r>
            <a:endParaRPr lang="en-US" dirty="0"/>
          </a:p>
          <a:p>
            <a:r>
              <a:rPr lang="en-US" dirty="0"/>
              <a:t>Stability criterion = silhouette criterion using the full data (no samples removed) as reference</a:t>
            </a:r>
          </a:p>
          <a:p>
            <a:r>
              <a:rPr lang="en-US" dirty="0"/>
              <a:t>(Number of regions chosen with MSTEPS algorithm,</a:t>
            </a:r>
            <a:r>
              <a:rPr lang="en-US" baseline="0" dirty="0"/>
              <a:t> which chooses a set of scales to explain 95% of the energy present in the </a:t>
            </a:r>
            <a:r>
              <a:rPr lang="en-US" baseline="0" dirty="0" err="1"/>
              <a:t>singals</a:t>
            </a:r>
            <a:r>
              <a:rPr lang="en-US" baseline="0" dirty="0"/>
              <a:t>)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</a:t>
            </a:r>
            <a:r>
              <a:rPr lang="en-US" baseline="0" dirty="0"/>
              <a:t> BASC atlas was defined by repeated clustering and subsampling, with the defined clusters being resilient to changes upon subsampling of the data the cluster was generated from. </a:t>
            </a:r>
          </a:p>
          <a:p>
            <a:r>
              <a:rPr lang="en-US" baseline="0" dirty="0"/>
              <a:t>Furthermore, the BASC atlas was used at 3 resolutions: a 64 region </a:t>
            </a:r>
            <a:r>
              <a:rPr lang="en-US" baseline="0" dirty="0" err="1"/>
              <a:t>parcellation</a:t>
            </a:r>
            <a:r>
              <a:rPr lang="en-US" baseline="0" dirty="0"/>
              <a:t>, a 122 region </a:t>
            </a:r>
            <a:r>
              <a:rPr lang="en-US" baseline="0" dirty="0" err="1"/>
              <a:t>parcellation</a:t>
            </a:r>
            <a:r>
              <a:rPr lang="en-US" baseline="0" dirty="0"/>
              <a:t>, and a 197 ROI </a:t>
            </a:r>
            <a:r>
              <a:rPr lang="en-US" baseline="0" dirty="0" err="1"/>
              <a:t>parcellation</a:t>
            </a:r>
            <a:r>
              <a:rPr lang="en-US" baseline="0" dirty="0"/>
              <a:t>. Connectivity data from all of these </a:t>
            </a:r>
            <a:r>
              <a:rPr lang="en-US" baseline="0" dirty="0" err="1"/>
              <a:t>parcellations</a:t>
            </a:r>
            <a:r>
              <a:rPr lang="en-US" baseline="0" dirty="0"/>
              <a:t> created high performing models with AU-ROC of 75, 80, and 78 %  respectively. Something further to note is that more granular parcellations are not merely subdivisions of coarser atlas regions (ex in circles)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79886-74EF-4642-AE36-6DD0E19088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62739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9012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$ density and not ranges 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 plotted for the high and low performing models. </a:t>
            </a:r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 </a:t>
            </a:r>
            <a:r>
              <a:rPr lang="en-US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I_j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the feature importance of the </a:t>
            </a:r>
            <a:r>
              <a:rPr lang="en-US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jth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feature.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AUROC of original data – AUROC with just the </a:t>
            </a:r>
            <a:r>
              <a:rPr lang="en-US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jth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feature permuted.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79886-74EF-4642-AE36-6DD0E19088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671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9012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Take time and orient audience</a:t>
            </a:r>
          </a:p>
          <a:p>
            <a:r>
              <a:rPr lang="en-US" dirty="0"/>
              <a:t>-explain KDEs more</a:t>
            </a:r>
          </a:p>
          <a:p>
            <a:r>
              <a:rPr lang="en-US" dirty="0"/>
              <a:t>-</a:t>
            </a:r>
            <a:r>
              <a:rPr lang="en-US" b="1" dirty="0"/>
              <a:t>introduce axes and colors</a:t>
            </a:r>
          </a:p>
          <a:p>
            <a:r>
              <a:rPr lang="en-US" dirty="0"/>
              <a:t>-Could also imagine plotting performance at each point tested</a:t>
            </a:r>
          </a:p>
          <a:p>
            <a:endParaRPr lang="en-US" dirty="0"/>
          </a:p>
          <a:p>
            <a:r>
              <a:rPr lang="en-US" dirty="0"/>
              <a:t>(not deterministic, but is probabilistic)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79886-74EF-4642-AE36-6DD0E19088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05132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9012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@i.e.</a:t>
            </a:r>
            <a:r>
              <a:rPr lang="en-US" baseline="0" dirty="0"/>
              <a:t>  is lower case , fix throughout</a:t>
            </a:r>
          </a:p>
          <a:p>
            <a:r>
              <a:rPr lang="en-US" baseline="0" dirty="0"/>
              <a:t>$ Last purple bullet is a bit weak: rephrase as shown to emphasize what is in common ( I quote your ISBI abstract here)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79886-74EF-4642-AE36-6DD0E19088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6430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9012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“To aid in the comparison of IMPAC con-</a:t>
            </a:r>
          </a:p>
          <a:p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nectivity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features to the literature which often reports results</a:t>
            </a: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Brodmann areas (BA), the centroid of each ROI for each at-</a:t>
            </a: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 was calculated and matched to the corresponding BA for</a:t>
            </a: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cross-study comparison. The ROI-ROI connection can then</a:t>
            </a: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 re-written as the closest BA-BA connection.”</a:t>
            </a:r>
          </a:p>
          <a:p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anatomical location of features with a z-score≥6 are</a:t>
            </a:r>
          </a:p>
          <a:p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shown in Fig. 4. There is substantial overlap in the features</a:t>
            </a:r>
          </a:p>
          <a:p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high importance across all levels of granularity tested.”</a:t>
            </a:r>
          </a:p>
          <a:p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==putative biomarkers</a:t>
            </a:r>
          </a:p>
          <a:p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 emphasizes what is in common. This is central to your results.  Features that appear across levels </a:t>
            </a:r>
            <a:r>
              <a:rPr lang="en-US" sz="1200" b="1" u="sng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bolster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confidence. </a:t>
            </a:r>
          </a:p>
          <a:p>
            <a:endParaRPr lang="en-US" sz="1200" b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Name 2-3 common features SHARED across the levels. </a:t>
            </a:r>
          </a:p>
          <a:p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 motor regions were involved in 11 FC</a:t>
            </a:r>
          </a:p>
          <a:p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features across all three models, the posterior cerebellum is</a:t>
            </a:r>
          </a:p>
          <a:p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involved in 8 FC features, and language association cortex</a:t>
            </a:r>
          </a:p>
          <a:p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(BA 39) and secondary visual cortex (BA 19) are involved in</a:t>
            </a:r>
          </a:p>
          <a:p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 FC features across all three models</a:t>
            </a:r>
          </a:p>
          <a:p>
            <a:endParaRPr lang="en-US" sz="1200" b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Uncommon:</a:t>
            </a:r>
          </a:p>
          <a:p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preponderance of features shift from </a:t>
            </a:r>
          </a:p>
          <a:p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point out that are some minor differences which is expected. 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$ This sounds too obvious so I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would omit this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differences 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doesn’t necessarily mean that one is ‘better’ or ‘worse’ than another. The Features apparent at different resolutions are apparent as a function of scale and granularity, at microscales some features are lost, while at meso and macro scales new features become apparent while the microscale features get washed 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79886-74EF-4642-AE36-6DD0E19088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86974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9012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 we delve deeper into the functions of the nodes depicted in the previous figure.</a:t>
            </a:r>
          </a:p>
          <a:p>
            <a:endParaRPr lang="en-US" sz="1200" b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 alternative view which highlights more the relative contribution of the features is shown here.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“Each feature is the functional connectivity be-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tween two brain regions and is given a distinct color based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on the function of these regions. Connections between </a:t>
            </a:r>
            <a:r>
              <a:rPr lang="en-US" dirty="0" err="1"/>
              <a:t>senso</a:t>
            </a:r>
            <a:r>
              <a:rPr lang="en-US" dirty="0"/>
              <a:t>-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rimotor</a:t>
            </a:r>
            <a:r>
              <a:rPr lang="en-US" dirty="0"/>
              <a:t> ROIs are shown in blue, while connections between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language ROIs are in red. </a:t>
            </a:r>
            <a:r>
              <a:rPr lang="en-US" b="1" dirty="0"/>
              <a:t>Connections between regions that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are neither motor nor language are in yellow [this consists primarily of association cortex]</a:t>
            </a:r>
            <a:r>
              <a:rPr lang="en-US" dirty="0"/>
              <a:t>. A connection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between language (red) and motor (blue) ROIs is shown with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 intermediate hue (i.e. purple) and similarly for other region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function combinations.”</a:t>
            </a:r>
          </a:p>
          <a:p>
            <a:endParaRPr lang="en-US" sz="1200" b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79886-74EF-4642-AE36-6DD0E19088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24352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9012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@ Emphasize</a:t>
            </a:r>
            <a:r>
              <a:rPr lang="en-US" baseline="0" dirty="0"/>
              <a:t> the results in 2020 ISBI over 2019 ISBI.. Take a stab at the interpretation</a:t>
            </a:r>
            <a:endParaRPr lang="en-US" dirty="0"/>
          </a:p>
          <a:p>
            <a:r>
              <a:rPr lang="en-US" dirty="0"/>
              <a:t>@Add candidate neurobiological </a:t>
            </a:r>
            <a:r>
              <a:rPr lang="en-US" baseline="0" dirty="0"/>
              <a:t>interpretation</a:t>
            </a:r>
          </a:p>
          <a:p>
            <a:endParaRPr lang="en-US" baseline="0" dirty="0"/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three most important features for the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DenseFFwd</a:t>
            </a: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model trained from 64 ROIs were within the left language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association cortex, within the left cerebellum, and between the frontal cortex and cerebellum.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$ Highlight the features in this slide that are in agreement with alterations reported previously: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“Many of the features identiﬁed here are in agreement with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alterations reported previously including the signiﬁcantly al-</a:t>
            </a:r>
          </a:p>
          <a:p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tered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DMN connectivity, [9, 10, 11], connectivity in visual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areas[12, 11], [12, 13, 14], motor and supplementary motor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connectivity[13], connectivity in somatosensory association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areas[15, 14], and connectivity in the prefrontal cortex[15, 9,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10] in individuals with ASD.”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$ Highlight the novel findings (connections to the Cerebellum)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79886-74EF-4642-AE36-6DD0E19088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0825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9012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@Add candidate neurobiological interpretation</a:t>
            </a:r>
          </a:p>
          <a:p>
            <a:endParaRPr lang="en-US" dirty="0"/>
          </a:p>
          <a:p>
            <a:r>
              <a:rPr lang="en-US" dirty="0"/>
              <a:t>$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Add: For the model trained using the medium-grained atlas (122 ROIs),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top 3 features were between motor regions and the pre-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frontal cortex, and two within motor cortex alone. </a:t>
            </a:r>
          </a:p>
          <a:p>
            <a:endParaRPr lang="en-US" dirty="0"/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$ Highlight the features in this slide that are in agreement with alterations reported previously: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“Many of the features identiﬁed here are in agreement with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alterations reported previously including the signiﬁcantly al-</a:t>
            </a:r>
          </a:p>
          <a:p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tered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DMN connectivity, [9, 10, 11], connectivity in visual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areas[12, 11], [12, 13, 14], motor and supplementary motor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connectivity[13], connectivity in somatosensory association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areas[15, 14], and connectivity in the prefrontal cortex[15, 9,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10] in individuals with ASD.”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$ Highlight the novel findings (connections to the Cerebellum)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79886-74EF-4642-AE36-6DD0E19088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02002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9012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Add candidate neurobiological interpretation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Add: For the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ﬁne-grained atlas (197 ROIs), the top three features were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between motor regions and the prefrontal cortex, within the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insula, and between motor regions.</a:t>
            </a:r>
          </a:p>
          <a:p>
            <a:endParaRPr lang="en-US" dirty="0"/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Highlight the features in this slide that are in agreement with alterations reported previously: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“Many of the features identiﬁed here are in agreement with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alterations reported previously including the signiﬁcantly al-</a:t>
            </a:r>
          </a:p>
          <a:p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tered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DMN connectivity, [9, 10, 11], connectivity in visual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areas[12, 11], [12, 13, 14], motor and supplementary motor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connectivity[13], connectivity in somatosensory association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areas[15, 14], and connectivity in the prefrontal cortex[15, 9,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10] in individuals with ASD.”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79886-74EF-4642-AE36-6DD0E19088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94047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9012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multiresolution feature is one that incorporates information from multiple resolutions simultaneously. You don’t have that here. Instead you are comparing the impact of atlas res on learned features. 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***Nonmotor-&gt;association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$ Do not these point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 below. Instead 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put a one line bullet on slide 37 “Look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forward…”</a:t>
            </a:r>
          </a:p>
          <a:p>
            <a:pPr lvl="1"/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Going forward more (new slide?) / multiresolution   (don’t mention this)</a:t>
            </a:r>
          </a:p>
          <a:p>
            <a:pPr lvl="1"/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Mention more is coming  (you can mention a journal paper is in submission ) </a:t>
            </a:r>
          </a:p>
          <a:p>
            <a:pPr lvl="1"/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External data  (this is Work-in-progress</a:t>
            </a:r>
            <a:r>
              <a:rPr lang="en-US" sz="1200" b="0" i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unpublished so don’t give it away).</a:t>
            </a:r>
            <a:endParaRPr lang="en-US" sz="1200" b="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Supports</a:t>
            </a:r>
            <a:r>
              <a:rPr lang="en-US" sz="1200" b="0" i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multiscale approaches, but doesn’t yet show synergy  (don’t mention at this time)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79886-74EF-4642-AE36-6DD0E19088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56329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9012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79886-74EF-4642-AE36-6DD0E19088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36432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9012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$ work this into the bullet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 above</a:t>
            </a:r>
          </a:p>
          <a:p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“The altered FC between the cerebellum and frontal and </a:t>
            </a:r>
            <a:r>
              <a:rPr lang="en-US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sensorimo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</a:p>
          <a:p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tor cortices as a marker of ASD has received little attention in</a:t>
            </a:r>
          </a:p>
          <a:p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literature, as 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cerebellum is often not included in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</a:p>
          <a:p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tional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analyses. We suggest that these connections are areas</a:t>
            </a:r>
          </a:p>
          <a:p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worthy of further investigation and research.” </a:t>
            </a:r>
          </a:p>
          <a:p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$ practice this slide, Albert rewrote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it from paper 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AAM: are any of the features and good hyper parameters now also part of your conclusions?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79886-74EF-4642-AE36-6DD0E19088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61465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9012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$ practice this slide, Albert rewrote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it from paper </a:t>
            </a:r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AAM: are any of the features and good hyper parameters now also part of your conclusions?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79886-74EF-4642-AE36-6DD0E19088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87114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603DB4-2C1A-43FC-A808-D8C2741019F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156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20A2A-A4D7-4AC5-B930-1AB87DB6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231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20A2A-A4D7-4AC5-B930-1AB87DB6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919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20A2A-A4D7-4AC5-B930-1AB87DB6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259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20A2A-A4D7-4AC5-B930-1AB87DB6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272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20A2A-A4D7-4AC5-B930-1AB87DB6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526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20A2A-A4D7-4AC5-B930-1AB87DB6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12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20A2A-A4D7-4AC5-B930-1AB87DB6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475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20A2A-A4D7-4AC5-B930-1AB87DB6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793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20A2A-A4D7-4AC5-B930-1AB87DB6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918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20A2A-A4D7-4AC5-B930-1AB87DB6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7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20A2A-A4D7-4AC5-B930-1AB87DB6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5986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8"/>
          <p:cNvSpPr>
            <a:spLocks noChangeShapeType="1"/>
          </p:cNvSpPr>
          <p:nvPr userDrawn="1"/>
        </p:nvSpPr>
        <p:spPr bwMode="auto">
          <a:xfrm>
            <a:off x="685800" y="3352800"/>
            <a:ext cx="8077200" cy="0"/>
          </a:xfrm>
          <a:prstGeom prst="line">
            <a:avLst/>
          </a:prstGeom>
          <a:noFill/>
          <a:ln w="95250">
            <a:solidFill>
              <a:srgbClr val="0099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2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456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opic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8"/>
          <p:cNvSpPr>
            <a:spLocks noChangeShapeType="1"/>
          </p:cNvSpPr>
          <p:nvPr userDrawn="1"/>
        </p:nvSpPr>
        <p:spPr bwMode="auto">
          <a:xfrm>
            <a:off x="685800" y="2514600"/>
            <a:ext cx="8077200" cy="0"/>
          </a:xfrm>
          <a:prstGeom prst="line">
            <a:avLst/>
          </a:prstGeom>
          <a:noFill/>
          <a:ln w="95250">
            <a:solidFill>
              <a:srgbClr val="0099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2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035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8"/>
          <p:cNvSpPr>
            <a:spLocks noChangeShapeType="1"/>
          </p:cNvSpPr>
          <p:nvPr userDrawn="1"/>
        </p:nvSpPr>
        <p:spPr bwMode="auto">
          <a:xfrm>
            <a:off x="533400" y="685800"/>
            <a:ext cx="8077200" cy="0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2"/>
            <a:ext cx="2133600" cy="2508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629400" y="6400800"/>
            <a:ext cx="21336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11801-F76F-40E5-A636-1030BA5CAC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3230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7FFCF-7F6D-4900-A7F7-5F000C7EBAAF}" type="slidenum">
              <a:rPr lang="en-US"/>
              <a:pPr>
                <a:defRPr/>
              </a:pPr>
              <a:t>‹#›</a:t>
            </a:fld>
            <a:r>
              <a:rPr lang="en-US" dirty="0"/>
              <a:t> of 28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3675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762000"/>
            <a:ext cx="4114800" cy="5486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62000"/>
            <a:ext cx="4114800" cy="5486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19EF5-3A11-45F2-AB5E-3E876963BC7E}" type="slidenum">
              <a:rPr lang="en-US"/>
              <a:pPr>
                <a:defRPr/>
              </a:pPr>
              <a:t>‹#›</a:t>
            </a:fld>
            <a:r>
              <a:rPr lang="en-US" dirty="0"/>
              <a:t> of 28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AEEDC-57E4-43BB-8139-3851DE9E8218}" type="slidenum">
              <a:rPr lang="en-US"/>
              <a:pPr>
                <a:defRPr/>
              </a:pPr>
              <a:t>‹#›</a:t>
            </a:fld>
            <a:r>
              <a:rPr lang="en-US" dirty="0"/>
              <a:t> of 28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10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F9EE5-0CB8-4F24-BBD9-96076BC0F690}" type="slidenum">
              <a:rPr lang="en-US"/>
              <a:pPr>
                <a:defRPr/>
              </a:pPr>
              <a:t>‹#›</a:t>
            </a:fld>
            <a:r>
              <a:rPr lang="en-US" dirty="0"/>
              <a:t> of 28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1337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DF96D-F365-4479-9CFA-0EDE4AC6F884}" type="slidenum">
              <a:rPr lang="en-US"/>
              <a:pPr>
                <a:defRPr/>
              </a:pPr>
              <a:t>‹#›</a:t>
            </a:fld>
            <a:r>
              <a:rPr lang="en-US" dirty="0"/>
              <a:t> of 28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86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62074-696D-4DA5-A9B2-04699F40EFD7}" type="slidenum">
              <a:rPr lang="en-US"/>
              <a:pPr>
                <a:defRPr/>
              </a:pPr>
              <a:t>‹#›</a:t>
            </a:fld>
            <a:r>
              <a:rPr lang="en-US" dirty="0"/>
              <a:t> of 28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1432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4CC25-A6F9-4C87-8D50-6C1E593FD9CF}" type="slidenum">
              <a:rPr lang="en-US"/>
              <a:pPr>
                <a:defRPr/>
              </a:pPr>
              <a:t>‹#›</a:t>
            </a:fld>
            <a:r>
              <a:rPr lang="en-US" dirty="0"/>
              <a:t> of 28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7856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16722-7AEC-4F14-A6A1-60512AD81A96}" type="slidenum">
              <a:rPr lang="en-US"/>
              <a:pPr>
                <a:defRPr/>
              </a:pPr>
              <a:t>‹#›</a:t>
            </a:fld>
            <a:r>
              <a:rPr lang="en-US" dirty="0"/>
              <a:t> of 28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1201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122238"/>
            <a:ext cx="2095500" cy="61261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22238"/>
            <a:ext cx="6134100" cy="61261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ABE59-DB34-4718-B51F-FC252F1C3363}" type="slidenum">
              <a:rPr lang="en-US"/>
              <a:pPr>
                <a:defRPr/>
              </a:pPr>
              <a:t>‹#›</a:t>
            </a:fld>
            <a:r>
              <a:rPr lang="en-US" dirty="0"/>
              <a:t> of 28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1985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8"/>
          <p:cNvSpPr>
            <a:spLocks noChangeShapeType="1"/>
          </p:cNvSpPr>
          <p:nvPr userDrawn="1"/>
        </p:nvSpPr>
        <p:spPr bwMode="auto">
          <a:xfrm>
            <a:off x="685800" y="3352800"/>
            <a:ext cx="8077200" cy="0"/>
          </a:xfrm>
          <a:prstGeom prst="line">
            <a:avLst/>
          </a:prstGeom>
          <a:noFill/>
          <a:ln w="95250">
            <a:solidFill>
              <a:srgbClr val="0099CC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2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50675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opic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8"/>
          <p:cNvSpPr>
            <a:spLocks noChangeShapeType="1"/>
          </p:cNvSpPr>
          <p:nvPr userDrawn="1"/>
        </p:nvSpPr>
        <p:spPr bwMode="auto">
          <a:xfrm>
            <a:off x="685800" y="2514600"/>
            <a:ext cx="8077200" cy="0"/>
          </a:xfrm>
          <a:prstGeom prst="line">
            <a:avLst/>
          </a:prstGeom>
          <a:noFill/>
          <a:ln w="95250">
            <a:solidFill>
              <a:srgbClr val="0099CC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2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33328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8"/>
          <p:cNvSpPr>
            <a:spLocks noChangeShapeType="1"/>
          </p:cNvSpPr>
          <p:nvPr userDrawn="1"/>
        </p:nvSpPr>
        <p:spPr bwMode="auto">
          <a:xfrm>
            <a:off x="533400" y="685800"/>
            <a:ext cx="8077200" cy="0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2"/>
            <a:ext cx="2133600" cy="2508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629400" y="6400800"/>
            <a:ext cx="2133600" cy="2476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711801-F76F-40E5-A636-1030BA5CAC64}" type="slidenum">
              <a:rPr kumimoji="0" lang="en-US" sz="900" b="1" i="0" u="none" strike="noStrike" kern="1200" cap="none" spc="0" normalizeH="0" baseline="0" noProof="0" smtClean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8281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Rutgers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E7FFCF-7F6D-4900-A7F7-5F000C7EBAAF}" type="slidenum"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of 28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Albert A. Montillo</a:t>
            </a:r>
          </a:p>
        </p:txBody>
      </p:sp>
    </p:spTree>
    <p:extLst>
      <p:ext uri="{BB962C8B-B14F-4D97-AF65-F5344CB8AC3E}">
        <p14:creationId xmlns:p14="http://schemas.microsoft.com/office/powerpoint/2010/main" val="16441276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762000"/>
            <a:ext cx="4114800" cy="5486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62000"/>
            <a:ext cx="4114800" cy="5486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Rutgers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B19EF5-3A11-45F2-AB5E-3E876963BC7E}" type="slidenum"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of 28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Albert A. Montillo</a:t>
            </a:r>
          </a:p>
        </p:txBody>
      </p:sp>
    </p:spTree>
    <p:extLst>
      <p:ext uri="{BB962C8B-B14F-4D97-AF65-F5344CB8AC3E}">
        <p14:creationId xmlns:p14="http://schemas.microsoft.com/office/powerpoint/2010/main" val="11358917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Rutgers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5AEEDC-57E4-43BB-8139-3851DE9E8218}" type="slidenum"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of 28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Albert A. Montillo</a:t>
            </a:r>
          </a:p>
        </p:txBody>
      </p:sp>
    </p:spTree>
    <p:extLst>
      <p:ext uri="{BB962C8B-B14F-4D97-AF65-F5344CB8AC3E}">
        <p14:creationId xmlns:p14="http://schemas.microsoft.com/office/powerpoint/2010/main" val="18555305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Rutgers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EF9EE5-0CB8-4F24-BBD9-96076BC0F690}" type="slidenum"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of 28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Albert A. Montillo</a:t>
            </a:r>
          </a:p>
        </p:txBody>
      </p:sp>
    </p:spTree>
    <p:extLst>
      <p:ext uri="{BB962C8B-B14F-4D97-AF65-F5344CB8AC3E}">
        <p14:creationId xmlns:p14="http://schemas.microsoft.com/office/powerpoint/2010/main" val="20455657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Rutgers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4DF96D-F365-4479-9CFA-0EDE4AC6F884}" type="slidenum"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of 28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Albert A. Montillo</a:t>
            </a:r>
          </a:p>
        </p:txBody>
      </p:sp>
    </p:spTree>
    <p:extLst>
      <p:ext uri="{BB962C8B-B14F-4D97-AF65-F5344CB8AC3E}">
        <p14:creationId xmlns:p14="http://schemas.microsoft.com/office/powerpoint/2010/main" val="14234440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Rutgers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762074-696D-4DA5-A9B2-04699F40EFD7}" type="slidenum"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of 28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Albert A. Montillo</a:t>
            </a:r>
          </a:p>
        </p:txBody>
      </p:sp>
    </p:spTree>
    <p:extLst>
      <p:ext uri="{BB962C8B-B14F-4D97-AF65-F5344CB8AC3E}">
        <p14:creationId xmlns:p14="http://schemas.microsoft.com/office/powerpoint/2010/main" val="31607559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Rutgers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24CC25-A6F9-4C87-8D50-6C1E593FD9CF}" type="slidenum"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of 28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Albert A. Montillo</a:t>
            </a:r>
          </a:p>
        </p:txBody>
      </p:sp>
    </p:spTree>
    <p:extLst>
      <p:ext uri="{BB962C8B-B14F-4D97-AF65-F5344CB8AC3E}">
        <p14:creationId xmlns:p14="http://schemas.microsoft.com/office/powerpoint/2010/main" val="29268908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Rutgers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316722-7AEC-4F14-A6A1-60512AD81A96}" type="slidenum"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of 28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Albert A. Montillo</a:t>
            </a:r>
          </a:p>
        </p:txBody>
      </p:sp>
    </p:spTree>
    <p:extLst>
      <p:ext uri="{BB962C8B-B14F-4D97-AF65-F5344CB8AC3E}">
        <p14:creationId xmlns:p14="http://schemas.microsoft.com/office/powerpoint/2010/main" val="37921187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122238"/>
            <a:ext cx="2095500" cy="61261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22238"/>
            <a:ext cx="6134100" cy="61261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Rutgers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8ABE59-DB34-4718-B51F-FC252F1C3363}" type="slidenum"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of 28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Albert A. Montillo</a:t>
            </a:r>
          </a:p>
        </p:txBody>
      </p:sp>
    </p:spTree>
    <p:extLst>
      <p:ext uri="{BB962C8B-B14F-4D97-AF65-F5344CB8AC3E}">
        <p14:creationId xmlns:p14="http://schemas.microsoft.com/office/powerpoint/2010/main" val="1901378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20A2A-A4D7-4AC5-B930-1AB87DB68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091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37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400802"/>
            <a:ext cx="21336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b="1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637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29400" y="6400800"/>
            <a:ext cx="2133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b="1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07988" y="122238"/>
            <a:ext cx="8355012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2" tIns="45716" rIns="91432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263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b="1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762000"/>
            <a:ext cx="8382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605395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bg2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bg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bg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bg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bg2"/>
          </a:solidFill>
          <a:latin typeface="Arial" pitchFamily="34" charset="0"/>
          <a:cs typeface="Arial" pitchFamily="34" charset="0"/>
        </a:defRPr>
      </a:lvl5pPr>
      <a:lvl6pPr marL="342900"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FFFF00"/>
          </a:solidFill>
          <a:latin typeface="Garamond" pitchFamily="18" charset="0"/>
        </a:defRPr>
      </a:lvl6pPr>
      <a:lvl7pPr marL="685800"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FFFF00"/>
          </a:solidFill>
          <a:latin typeface="Garamond" pitchFamily="18" charset="0"/>
        </a:defRPr>
      </a:lvl7pPr>
      <a:lvl8pPr marL="1028700"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FFFF00"/>
          </a:solidFill>
          <a:latin typeface="Garamond" pitchFamily="18" charset="0"/>
        </a:defRPr>
      </a:lvl8pPr>
      <a:lvl9pPr marL="1371600"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FFFF00"/>
          </a:solidFill>
          <a:latin typeface="Garamond" pitchFamily="18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defRPr sz="1800" b="1">
          <a:solidFill>
            <a:schemeClr val="bg2"/>
          </a:solidFill>
          <a:latin typeface="Arial" pitchFamily="34" charset="0"/>
          <a:ea typeface="+mn-ea"/>
          <a:cs typeface="Arial" pitchFamily="34" charset="0"/>
        </a:defRPr>
      </a:lvl1pPr>
      <a:lvl2pPr marL="557213" indent="-214313" algn="l" rtl="0" eaLnBrk="0" fontAlgn="base" hangingPunct="0">
        <a:spcBef>
          <a:spcPct val="0"/>
        </a:spcBef>
        <a:spcAft>
          <a:spcPct val="0"/>
        </a:spcAft>
        <a:buClr>
          <a:srgbClr val="753FCE"/>
        </a:buClr>
        <a:buSzPct val="70000"/>
        <a:buFont typeface="Wingdings" pitchFamily="2" charset="2"/>
        <a:buChar char="n"/>
        <a:defRPr sz="1800" b="1">
          <a:solidFill>
            <a:schemeClr val="bg2"/>
          </a:solidFill>
          <a:latin typeface="Arial" pitchFamily="34" charset="0"/>
          <a:cs typeface="Arial" pitchFamily="34" charset="0"/>
        </a:defRPr>
      </a:lvl2pPr>
      <a:lvl3pPr marL="857250" indent="-17145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500" b="1">
          <a:solidFill>
            <a:schemeClr val="bg2"/>
          </a:solidFill>
          <a:latin typeface="Arial" pitchFamily="34" charset="0"/>
          <a:cs typeface="Arial" pitchFamily="34" charset="0"/>
        </a:defRPr>
      </a:lvl3pPr>
      <a:lvl4pPr marL="1200150" indent="-171450" algn="l" rtl="0" eaLnBrk="0" fontAlgn="base" hangingPunct="0">
        <a:spcBef>
          <a:spcPct val="0"/>
        </a:spcBef>
        <a:spcAft>
          <a:spcPct val="0"/>
        </a:spcAft>
        <a:buClr>
          <a:srgbClr val="FFCC00"/>
        </a:buClr>
        <a:buSzPct val="70000"/>
        <a:buFont typeface="Wingdings" pitchFamily="2" charset="2"/>
        <a:buChar char="n"/>
        <a:defRPr sz="1500" b="1">
          <a:solidFill>
            <a:schemeClr val="bg2"/>
          </a:solidFill>
          <a:latin typeface="Arial" pitchFamily="34" charset="0"/>
          <a:cs typeface="Arial" pitchFamily="34" charset="0"/>
        </a:defRPr>
      </a:lvl4pPr>
      <a:lvl5pPr marL="1543050" indent="-171450" algn="l" rtl="0" eaLnBrk="0" fontAlgn="base" hangingPunct="0">
        <a:spcBef>
          <a:spcPct val="0"/>
        </a:spcBef>
        <a:spcAft>
          <a:spcPct val="0"/>
        </a:spcAft>
        <a:buClr>
          <a:srgbClr val="482D75"/>
        </a:buClr>
        <a:buSzPct val="70000"/>
        <a:buFont typeface="Wingdings" pitchFamily="2" charset="2"/>
        <a:buChar char="n"/>
        <a:defRPr b="1">
          <a:solidFill>
            <a:schemeClr val="bg2"/>
          </a:solidFill>
          <a:latin typeface="Arial" pitchFamily="34" charset="0"/>
          <a:cs typeface="Arial" pitchFamily="34" charset="0"/>
        </a:defRPr>
      </a:lvl5pPr>
      <a:lvl6pPr marL="1885950" indent="-171450" algn="l" rtl="0" eaLnBrk="0" fontAlgn="base" hangingPunct="0">
        <a:spcBef>
          <a:spcPct val="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0" b="1">
          <a:solidFill>
            <a:schemeClr val="tx1"/>
          </a:solidFill>
          <a:latin typeface="+mn-lt"/>
        </a:defRPr>
      </a:lvl6pPr>
      <a:lvl7pPr marL="2228850" indent="-171450" algn="l" rtl="0" eaLnBrk="0" fontAlgn="base" hangingPunct="0">
        <a:spcBef>
          <a:spcPct val="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0" b="1">
          <a:solidFill>
            <a:schemeClr val="tx1"/>
          </a:solidFill>
          <a:latin typeface="+mn-lt"/>
        </a:defRPr>
      </a:lvl7pPr>
      <a:lvl8pPr marL="2571750" indent="-171450" algn="l" rtl="0" eaLnBrk="0" fontAlgn="base" hangingPunct="0">
        <a:spcBef>
          <a:spcPct val="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0" b="1">
          <a:solidFill>
            <a:schemeClr val="tx1"/>
          </a:solidFill>
          <a:latin typeface="+mn-lt"/>
        </a:defRPr>
      </a:lvl8pPr>
      <a:lvl9pPr marL="2914650" indent="-171450" algn="l" rtl="0" eaLnBrk="0" fontAlgn="base" hangingPunct="0">
        <a:spcBef>
          <a:spcPct val="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37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400802"/>
            <a:ext cx="21336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b="1">
                <a:solidFill>
                  <a:schemeClr val="bg2"/>
                </a:solidFill>
                <a:latin typeface="Arial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2637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29400" y="6400800"/>
            <a:ext cx="2133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b="1">
                <a:solidFill>
                  <a:schemeClr val="bg2"/>
                </a:solidFill>
                <a:latin typeface="Arial" charset="0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5364" name="Rectangle 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07988" y="122238"/>
            <a:ext cx="8355012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2" tIns="45716" rIns="91432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263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b="1">
                <a:solidFill>
                  <a:schemeClr val="bg2"/>
                </a:solidFill>
                <a:latin typeface="Arial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762000"/>
            <a:ext cx="8382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920066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bg2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bg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bg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bg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bg2"/>
          </a:solidFill>
          <a:latin typeface="Arial" pitchFamily="34" charset="0"/>
          <a:cs typeface="Arial" pitchFamily="34" charset="0"/>
        </a:defRPr>
      </a:lvl5pPr>
      <a:lvl6pPr marL="342900"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FFFF00"/>
          </a:solidFill>
          <a:latin typeface="Garamond" pitchFamily="18" charset="0"/>
        </a:defRPr>
      </a:lvl6pPr>
      <a:lvl7pPr marL="685800"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FFFF00"/>
          </a:solidFill>
          <a:latin typeface="Garamond" pitchFamily="18" charset="0"/>
        </a:defRPr>
      </a:lvl7pPr>
      <a:lvl8pPr marL="1028700"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FFFF00"/>
          </a:solidFill>
          <a:latin typeface="Garamond" pitchFamily="18" charset="0"/>
        </a:defRPr>
      </a:lvl8pPr>
      <a:lvl9pPr marL="1371600"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FFFF00"/>
          </a:solidFill>
          <a:latin typeface="Garamond" pitchFamily="18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defRPr sz="1800" b="1">
          <a:solidFill>
            <a:schemeClr val="bg2"/>
          </a:solidFill>
          <a:latin typeface="Arial" pitchFamily="34" charset="0"/>
          <a:ea typeface="+mn-ea"/>
          <a:cs typeface="Arial" pitchFamily="34" charset="0"/>
        </a:defRPr>
      </a:lvl1pPr>
      <a:lvl2pPr marL="557213" indent="-214313" algn="l" rtl="0" eaLnBrk="0" fontAlgn="base" hangingPunct="0">
        <a:spcBef>
          <a:spcPct val="0"/>
        </a:spcBef>
        <a:spcAft>
          <a:spcPct val="0"/>
        </a:spcAft>
        <a:buClr>
          <a:srgbClr val="753FCE"/>
        </a:buClr>
        <a:buSzPct val="70000"/>
        <a:buFont typeface="Wingdings" pitchFamily="2" charset="2"/>
        <a:buChar char="n"/>
        <a:defRPr sz="1800" b="1">
          <a:solidFill>
            <a:schemeClr val="bg2"/>
          </a:solidFill>
          <a:latin typeface="Arial" pitchFamily="34" charset="0"/>
          <a:cs typeface="Arial" pitchFamily="34" charset="0"/>
        </a:defRPr>
      </a:lvl2pPr>
      <a:lvl3pPr marL="857250" indent="-17145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500" b="1">
          <a:solidFill>
            <a:schemeClr val="bg2"/>
          </a:solidFill>
          <a:latin typeface="Arial" pitchFamily="34" charset="0"/>
          <a:cs typeface="Arial" pitchFamily="34" charset="0"/>
        </a:defRPr>
      </a:lvl3pPr>
      <a:lvl4pPr marL="1200150" indent="-171450" algn="l" rtl="0" eaLnBrk="0" fontAlgn="base" hangingPunct="0">
        <a:spcBef>
          <a:spcPct val="0"/>
        </a:spcBef>
        <a:spcAft>
          <a:spcPct val="0"/>
        </a:spcAft>
        <a:buClr>
          <a:srgbClr val="FFCC00"/>
        </a:buClr>
        <a:buSzPct val="70000"/>
        <a:buFont typeface="Wingdings" pitchFamily="2" charset="2"/>
        <a:buChar char="n"/>
        <a:defRPr sz="1500" b="1">
          <a:solidFill>
            <a:schemeClr val="bg2"/>
          </a:solidFill>
          <a:latin typeface="Arial" pitchFamily="34" charset="0"/>
          <a:cs typeface="Arial" pitchFamily="34" charset="0"/>
        </a:defRPr>
      </a:lvl4pPr>
      <a:lvl5pPr marL="1543050" indent="-171450" algn="l" rtl="0" eaLnBrk="0" fontAlgn="base" hangingPunct="0">
        <a:spcBef>
          <a:spcPct val="0"/>
        </a:spcBef>
        <a:spcAft>
          <a:spcPct val="0"/>
        </a:spcAft>
        <a:buClr>
          <a:srgbClr val="482D75"/>
        </a:buClr>
        <a:buSzPct val="70000"/>
        <a:buFont typeface="Wingdings" pitchFamily="2" charset="2"/>
        <a:buChar char="n"/>
        <a:defRPr b="1">
          <a:solidFill>
            <a:schemeClr val="bg2"/>
          </a:solidFill>
          <a:latin typeface="Arial" pitchFamily="34" charset="0"/>
          <a:cs typeface="Arial" pitchFamily="34" charset="0"/>
        </a:defRPr>
      </a:lvl5pPr>
      <a:lvl6pPr marL="1885950" indent="-171450" algn="l" rtl="0" eaLnBrk="0" fontAlgn="base" hangingPunct="0">
        <a:spcBef>
          <a:spcPct val="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0" b="1">
          <a:solidFill>
            <a:schemeClr val="tx1"/>
          </a:solidFill>
          <a:latin typeface="+mn-lt"/>
        </a:defRPr>
      </a:lvl6pPr>
      <a:lvl7pPr marL="2228850" indent="-171450" algn="l" rtl="0" eaLnBrk="0" fontAlgn="base" hangingPunct="0">
        <a:spcBef>
          <a:spcPct val="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0" b="1">
          <a:solidFill>
            <a:schemeClr val="tx1"/>
          </a:solidFill>
          <a:latin typeface="+mn-lt"/>
        </a:defRPr>
      </a:lvl7pPr>
      <a:lvl8pPr marL="2571750" indent="-171450" algn="l" rtl="0" eaLnBrk="0" fontAlgn="base" hangingPunct="0">
        <a:spcBef>
          <a:spcPct val="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0" b="1">
          <a:solidFill>
            <a:schemeClr val="tx1"/>
          </a:solidFill>
          <a:latin typeface="+mn-lt"/>
        </a:defRPr>
      </a:lvl8pPr>
      <a:lvl9pPr marL="2914650" indent="-171450" algn="l" rtl="0" eaLnBrk="0" fontAlgn="base" hangingPunct="0">
        <a:spcBef>
          <a:spcPct val="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png"/><Relationship Id="rId9" Type="http://schemas.openxmlformats.org/officeDocument/2006/relationships/image" Target="../media/image24.jpeg"/><Relationship Id="rId1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3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2315" y="0"/>
            <a:ext cx="7955574" cy="2156178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Architectural configurations, atlas granularity and functional connectivity with diagnostic value in Autism Spectrum Disorder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1977" y="4489362"/>
            <a:ext cx="7951102" cy="1241822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Cooper Mellema</a:t>
            </a:r>
          </a:p>
          <a:p>
            <a:r>
              <a:rPr lang="en-US" sz="1600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 </a:t>
            </a:r>
            <a:r>
              <a:rPr lang="en-US" sz="1600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Treacher</a:t>
            </a:r>
            <a:r>
              <a:rPr lang="en-US" sz="1600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Kevin P. Nguyen, </a:t>
            </a:r>
            <a:r>
              <a:rPr lang="en-US" sz="1600" b="1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Albert </a:t>
            </a:r>
            <a:r>
              <a:rPr lang="en-US" sz="1600" b="1" i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Montillo</a:t>
            </a:r>
            <a:endParaRPr lang="en-US" sz="1600" b="1"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ISBI,  April 2020</a:t>
            </a:r>
          </a:p>
          <a:p>
            <a:endParaRPr lang="en-US"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-4472" y="5896294"/>
            <a:ext cx="9159761" cy="1048653"/>
            <a:chOff x="0" y="4993183"/>
            <a:chExt cx="9159761" cy="1048653"/>
          </a:xfrm>
        </p:grpSpPr>
        <p:sp>
          <p:nvSpPr>
            <p:cNvPr id="8" name="Rectangle 7"/>
            <p:cNvSpPr/>
            <p:nvPr/>
          </p:nvSpPr>
          <p:spPr>
            <a:xfrm>
              <a:off x="0" y="4993183"/>
              <a:ext cx="9144000" cy="10165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35740" y="5041218"/>
              <a:ext cx="3124021" cy="100061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400" y="5220442"/>
              <a:ext cx="3677213" cy="6241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85594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737" y="122238"/>
            <a:ext cx="8355012" cy="563562"/>
          </a:xfrm>
        </p:spPr>
        <p:txBody>
          <a:bodyPr>
            <a:normAutofit/>
          </a:bodyPr>
          <a:lstStyle/>
          <a:p>
            <a:pPr algn="l"/>
            <a:r>
              <a:rPr lang="en-US" sz="2700" dirty="0">
                <a:solidFill>
                  <a:schemeClr val="bg2">
                    <a:lumMod val="25000"/>
                  </a:schemeClr>
                </a:solidFill>
              </a:rPr>
              <a:t>Outline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778360"/>
                <a:ext cx="8382000" cy="6004561"/>
              </a:xfrm>
            </p:spPr>
            <p:txBody>
              <a:bodyPr>
                <a:noAutofit/>
              </a:bodyPr>
              <a:lstStyle/>
              <a:p>
                <a:pPr marL="257175" lvl="1" indent="0">
                  <a:buNone/>
                </a:pPr>
                <a:r>
                  <a:rPr lang="en-US" sz="2000" dirty="0">
                    <a:ea typeface="Geneva" pitchFamily="123" charset="-128"/>
                  </a:rPr>
                  <a:t>1. Introduction to ASD and our research objective</a:t>
                </a:r>
              </a:p>
              <a:p>
                <a:pPr marL="257175" lvl="1" indent="0">
                  <a:buNone/>
                </a:pPr>
                <a:endParaRPr lang="en-US" sz="2000" dirty="0">
                  <a:ea typeface="Geneva" pitchFamily="123" charset="-128"/>
                </a:endParaRPr>
              </a:p>
              <a:p>
                <a:pPr marL="257175" lvl="1" indent="0">
                  <a:buNone/>
                </a:pPr>
                <a:r>
                  <a:rPr lang="en-US" sz="2000" dirty="0">
                    <a:ea typeface="Geneva" pitchFamily="123" charset="-128"/>
                  </a:rPr>
                  <a:t>2. Materials:</a:t>
                </a:r>
              </a:p>
              <a:p>
                <a:pPr marL="814387" lvl="2" indent="-257175"/>
                <a:r>
                  <a:rPr lang="en-US" sz="1800" dirty="0">
                    <a:ea typeface="Geneva" pitchFamily="123" charset="-128"/>
                  </a:rPr>
                  <a:t>Subject cohort</a:t>
                </a:r>
              </a:p>
              <a:p>
                <a:pPr marL="814387" lvl="2" indent="-257175"/>
                <a:r>
                  <a:rPr lang="en-US" sz="1800" dirty="0">
                    <a:ea typeface="Geneva" pitchFamily="123" charset="-128"/>
                  </a:rPr>
                  <a:t>Measures derived from structural and functional MRI</a:t>
                </a:r>
              </a:p>
              <a:p>
                <a:pPr marL="814387" lvl="2" indent="-257175"/>
                <a:endParaRPr lang="en-US" sz="1800" dirty="0">
                  <a:ea typeface="Geneva" pitchFamily="123" charset="-128"/>
                </a:endParaRPr>
              </a:p>
              <a:p>
                <a:pPr marL="257175" lvl="1" indent="0">
                  <a:buNone/>
                </a:pPr>
                <a:r>
                  <a:rPr lang="en-US" sz="2000" dirty="0">
                    <a:ea typeface="Geneva" pitchFamily="123" charset="-128"/>
                  </a:rPr>
                  <a:t>3. Systematic evaluation of models, </a:t>
                </a:r>
                <a:r>
                  <a:rPr lang="en-US" sz="2000" dirty="0" err="1">
                    <a:ea typeface="Geneva" pitchFamily="123" charset="-128"/>
                  </a:rPr>
                  <a:t>featuresets</a:t>
                </a:r>
                <a:r>
                  <a:rPr lang="en-US" sz="2000" dirty="0">
                    <a:ea typeface="Geneva" pitchFamily="123" charset="-128"/>
                  </a:rPr>
                  <a:t>, &amp; </a:t>
                </a:r>
                <a:r>
                  <a:rPr lang="en-US" sz="2000" dirty="0" err="1">
                    <a:ea typeface="Geneva" pitchFamily="123" charset="-128"/>
                  </a:rPr>
                  <a:t>hyperparams</a:t>
                </a:r>
                <a:r>
                  <a:rPr lang="en-US" sz="2000" dirty="0">
                    <a:ea typeface="Geneva" pitchFamily="123" charset="-128"/>
                  </a:rPr>
                  <a:t> </a:t>
                </a:r>
              </a:p>
              <a:p>
                <a:pPr marL="814387" lvl="2" indent="-257175"/>
                <a:r>
                  <a:rPr lang="en-US" sz="1800" dirty="0">
                    <a:ea typeface="Geneva" pitchFamily="123" charset="-128"/>
                  </a:rPr>
                  <a:t>Experiments : 12 ML </a:t>
                </a:r>
                <a:r>
                  <a:rPr lang="en-US" sz="1800" dirty="0" err="1">
                    <a:ea typeface="Geneva" pitchFamily="123" charset="-128"/>
                  </a:rPr>
                  <a:t>alg</a:t>
                </a:r>
                <a:r>
                  <a:rPr lang="en-US" sz="1800" dirty="0">
                    <a:ea typeface="Geneva" pitchFamily="123" charset="-128"/>
                  </a:rPr>
                  <a:t> categories 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dirty="0">
                    <a:ea typeface="Geneva" pitchFamily="123" charset="-128"/>
                  </a:rPr>
                  <a:t> 15 featuresets </a:t>
                </a:r>
              </a:p>
              <a:p>
                <a:pPr marL="814387" lvl="2" indent="-257175"/>
                <a:r>
                  <a:rPr lang="en-US" sz="1800" dirty="0">
                    <a:ea typeface="Geneva" pitchFamily="123" charset="-128"/>
                  </a:rPr>
                  <a:t>Model training</a:t>
                </a:r>
              </a:p>
              <a:p>
                <a:pPr marL="814387" lvl="2" indent="-257175"/>
                <a:r>
                  <a:rPr lang="en-US" sz="1800" dirty="0">
                    <a:ea typeface="Geneva" pitchFamily="123" charset="-128"/>
                  </a:rPr>
                  <a:t>Model selection</a:t>
                </a:r>
              </a:p>
              <a:p>
                <a:pPr marL="557212" lvl="2" indent="0">
                  <a:buNone/>
                </a:pPr>
                <a:endParaRPr lang="en-US" sz="1800" dirty="0">
                  <a:ea typeface="Geneva" pitchFamily="123" charset="-128"/>
                </a:endParaRPr>
              </a:p>
              <a:p>
                <a:pPr marL="257175" lvl="1" indent="0">
                  <a:buNone/>
                </a:pPr>
                <a:r>
                  <a:rPr lang="en-US" sz="2000" dirty="0">
                    <a:ea typeface="Geneva" pitchFamily="123" charset="-128"/>
                  </a:rPr>
                  <a:t>4. Analysis of the model training results</a:t>
                </a:r>
              </a:p>
              <a:p>
                <a:pPr marL="814387" lvl="2" indent="-257175"/>
                <a:r>
                  <a:rPr lang="en-US" sz="1800" dirty="0">
                    <a:ea typeface="Geneva" pitchFamily="123" charset="-128"/>
                  </a:rPr>
                  <a:t>Value and information from </a:t>
                </a:r>
                <a:r>
                  <a:rPr lang="en-US" sz="1800" dirty="0" err="1">
                    <a:ea typeface="Geneva" pitchFamily="123" charset="-128"/>
                  </a:rPr>
                  <a:t>hyperparameter</a:t>
                </a:r>
                <a:r>
                  <a:rPr lang="en-US" sz="1800" dirty="0">
                    <a:ea typeface="Geneva" pitchFamily="123" charset="-128"/>
                  </a:rPr>
                  <a:t> optimization </a:t>
                </a:r>
              </a:p>
              <a:p>
                <a:pPr marL="814387" lvl="2" indent="-257175"/>
                <a:r>
                  <a:rPr lang="en-US" sz="1800" dirty="0">
                    <a:ea typeface="Geneva" pitchFamily="123" charset="-128"/>
                  </a:rPr>
                  <a:t>Most important learned features</a:t>
                </a:r>
              </a:p>
              <a:p>
                <a:pPr marL="814387" lvl="2" indent="-257175"/>
                <a:r>
                  <a:rPr lang="en-US" sz="1800" dirty="0">
                    <a:ea typeface="Geneva" pitchFamily="123" charset="-128"/>
                  </a:rPr>
                  <a:t>Significance of atlas granularity</a:t>
                </a:r>
              </a:p>
              <a:p>
                <a:pPr marL="814387" lvl="2" indent="-257175"/>
                <a:endParaRPr lang="en-US" sz="1800" dirty="0">
                  <a:ea typeface="Geneva" pitchFamily="123" charset="-128"/>
                </a:endParaRPr>
              </a:p>
              <a:p>
                <a:pPr marL="257175" lvl="1" indent="0">
                  <a:buNone/>
                </a:pPr>
                <a:r>
                  <a:rPr lang="en-US" sz="2000" dirty="0">
                    <a:ea typeface="Geneva" pitchFamily="123" charset="-128"/>
                  </a:rPr>
                  <a:t>5. Conclusions</a:t>
                </a:r>
              </a:p>
              <a:p>
                <a:pPr marL="257175" lvl="1" indent="0">
                  <a:buNone/>
                </a:pPr>
                <a:endParaRPr lang="en-US" sz="1600" dirty="0">
                  <a:ea typeface="Geneva" pitchFamily="123" charset="-128"/>
                </a:endParaRPr>
              </a:p>
              <a:p>
                <a:pPr marL="814387" lvl="2" indent="-257175"/>
                <a:endParaRPr lang="en-US" sz="1400" dirty="0">
                  <a:ea typeface="Geneva" pitchFamily="123" charset="-128"/>
                </a:endParaRPr>
              </a:p>
              <a:p>
                <a:pPr marL="514350" lvl="1" indent="-257175"/>
                <a:endParaRPr lang="en-US" sz="1600" dirty="0">
                  <a:ea typeface="Geneva" pitchFamily="123" charset="-128"/>
                </a:endParaRPr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778360"/>
                <a:ext cx="8382000" cy="6004561"/>
              </a:xfrm>
              <a:blipFill>
                <a:blip r:embed="rId3"/>
                <a:stretch>
                  <a:fillRect t="-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utoShape 6" descr="Image result for machine learnin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5" name="AutoShape 8" descr="Image result for machine learning"/>
          <p:cNvSpPr>
            <a:spLocks noChangeAspect="1" noChangeArrowheads="1"/>
          </p:cNvSpPr>
          <p:nvPr/>
        </p:nvSpPr>
        <p:spPr bwMode="auto">
          <a:xfrm>
            <a:off x="1373981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6" name="AutoShape 10" descr="Image result for machine learning"/>
          <p:cNvSpPr>
            <a:spLocks noChangeAspect="1" noChangeArrowheads="1"/>
          </p:cNvSpPr>
          <p:nvPr/>
        </p:nvSpPr>
        <p:spPr bwMode="auto">
          <a:xfrm>
            <a:off x="1488281" y="9775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E711801-F76F-40E5-A636-1030BA5CAC6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937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737" y="122238"/>
            <a:ext cx="8355012" cy="563562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ea typeface="Geneva" pitchFamily="123" charset="-128"/>
              </a:rPr>
              <a:t>Autism Spectrum Disorder (ASD)</a:t>
            </a:r>
            <a:endParaRPr lang="en-US" sz="27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42240" y="685800"/>
            <a:ext cx="8620760" cy="5886450"/>
          </a:xfrm>
        </p:spPr>
        <p:txBody>
          <a:bodyPr>
            <a:noAutofit/>
          </a:bodyPr>
          <a:lstStyle/>
          <a:p>
            <a:pPr marL="514350" lvl="1" indent="-257175"/>
            <a:r>
              <a:rPr lang="en-US" sz="2100" dirty="0">
                <a:ea typeface="Geneva" pitchFamily="123" charset="-128"/>
              </a:rPr>
              <a:t>Psychiatric disorder affecting 1 in 54 children</a:t>
            </a:r>
            <a:r>
              <a:rPr lang="en-US" sz="2100" baseline="30000" dirty="0">
                <a:ea typeface="Geneva" pitchFamily="123" charset="-128"/>
              </a:rPr>
              <a:t>1</a:t>
            </a:r>
          </a:p>
          <a:p>
            <a:pPr marL="514350" lvl="1" indent="-257175"/>
            <a:r>
              <a:rPr lang="en-US" sz="2100" dirty="0">
                <a:ea typeface="Geneva" pitchFamily="123" charset="-128"/>
              </a:rPr>
              <a:t>Characterized by abnormal neurological development</a:t>
            </a:r>
          </a:p>
          <a:p>
            <a:pPr marL="514350" lvl="1" indent="-257175"/>
            <a:r>
              <a:rPr lang="en-US" sz="2100" dirty="0">
                <a:ea typeface="Geneva" pitchFamily="123" charset="-128"/>
              </a:rPr>
              <a:t>Currently diagnosis of ASD is:</a:t>
            </a:r>
          </a:p>
          <a:p>
            <a:pPr marL="814387" lvl="2" indent="-257175"/>
            <a:r>
              <a:rPr lang="en-US" sz="1800" dirty="0">
                <a:ea typeface="Geneva" pitchFamily="123" charset="-128"/>
              </a:rPr>
              <a:t>Based upon a evaluation of clinical symptoms and behaviors, which can be subjective. </a:t>
            </a:r>
          </a:p>
          <a:p>
            <a:pPr marL="814387" lvl="2" indent="-257175"/>
            <a:r>
              <a:rPr lang="en-US" sz="1800" dirty="0">
                <a:ea typeface="Geneva" pitchFamily="123" charset="-128"/>
              </a:rPr>
              <a:t>Accuracy of diagnosis dependent on skill level of the expert. These experts are not available at many clinics.</a:t>
            </a:r>
          </a:p>
          <a:p>
            <a:pPr marL="814387" lvl="2" indent="-257175"/>
            <a:r>
              <a:rPr lang="en-US" sz="1800" dirty="0">
                <a:ea typeface="Geneva" pitchFamily="123" charset="-128"/>
              </a:rPr>
              <a:t>The test can be multiple hours long.</a:t>
            </a:r>
          </a:p>
          <a:p>
            <a:pPr marL="814387" lvl="2" indent="-257175"/>
            <a:r>
              <a:rPr lang="en-US" sz="1800" dirty="0">
                <a:ea typeface="Geneva" pitchFamily="123" charset="-128"/>
              </a:rPr>
              <a:t>A more objective biomarker is of interest. </a:t>
            </a:r>
          </a:p>
          <a:p>
            <a:pPr marL="514350" lvl="1" indent="-257175"/>
            <a:endParaRPr lang="en-US" sz="2100" dirty="0">
              <a:ea typeface="Geneva" pitchFamily="123" charset="-128"/>
            </a:endParaRPr>
          </a:p>
          <a:p>
            <a:pPr marL="514350" lvl="1" indent="-257175"/>
            <a:r>
              <a:rPr lang="en-US" sz="2100" dirty="0">
                <a:ea typeface="Geneva" pitchFamily="123" charset="-128"/>
              </a:rPr>
              <a:t>Extensive evidence indicates that Autism impacts brain connectivity.</a:t>
            </a:r>
          </a:p>
          <a:p>
            <a:pPr marL="514350" lvl="1" indent="-257175"/>
            <a:r>
              <a:rPr lang="en-US" sz="2100" dirty="0">
                <a:solidFill>
                  <a:srgbClr val="00B050"/>
                </a:solidFill>
                <a:ea typeface="Geneva" pitchFamily="123" charset="-128"/>
              </a:rPr>
              <a:t>Multi-contrast MRI: functional and structural MRI can non-invasively quantify anatomical and functional alterations in ASD. </a:t>
            </a:r>
          </a:p>
          <a:p>
            <a:pPr marL="514350" lvl="1" indent="-257175"/>
            <a:r>
              <a:rPr lang="en-US" sz="2100" dirty="0">
                <a:solidFill>
                  <a:srgbClr val="00B050"/>
                </a:solidFill>
                <a:ea typeface="Geneva" pitchFamily="123" charset="-128"/>
              </a:rPr>
              <a:t>Motivation: Build a predictor</a:t>
            </a:r>
            <a:r>
              <a:rPr lang="en-US" sz="2100" dirty="0">
                <a:solidFill>
                  <a:srgbClr val="000514"/>
                </a:solidFill>
                <a:ea typeface="Geneva" pitchFamily="123" charset="-128"/>
              </a:rPr>
              <a:t> to exploit these measures to: </a:t>
            </a:r>
          </a:p>
          <a:p>
            <a:pPr marL="814387" lvl="2" indent="-257175"/>
            <a:r>
              <a:rPr lang="en-US" sz="1800" dirty="0">
                <a:solidFill>
                  <a:srgbClr val="000514"/>
                </a:solidFill>
                <a:ea typeface="Geneva" pitchFamily="123" charset="-128"/>
              </a:rPr>
              <a:t>Inform diagnoses to make accurate objective diagnosis accessible </a:t>
            </a:r>
          </a:p>
          <a:p>
            <a:pPr marL="814387" lvl="2" indent="-257175"/>
            <a:r>
              <a:rPr lang="en-US" sz="1800" dirty="0">
                <a:solidFill>
                  <a:srgbClr val="000514"/>
                </a:solidFill>
                <a:ea typeface="Geneva" pitchFamily="123" charset="-128"/>
              </a:rPr>
              <a:t>Enable patients to get appropriate care, early in their development to reduce morbidity.</a:t>
            </a:r>
          </a:p>
          <a:p>
            <a:pPr marL="514350" lvl="1" indent="-257175"/>
            <a:endParaRPr lang="en-US" sz="2400" dirty="0">
              <a:ea typeface="Geneva" pitchFamily="123" charset="-128"/>
            </a:endParaRPr>
          </a:p>
        </p:txBody>
      </p:sp>
      <p:sp>
        <p:nvSpPr>
          <p:cNvPr id="4" name="AutoShape 6" descr="Image result for machine learnin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5" name="AutoShape 8" descr="Image result for machine learning"/>
          <p:cNvSpPr>
            <a:spLocks noChangeAspect="1" noChangeArrowheads="1"/>
          </p:cNvSpPr>
          <p:nvPr/>
        </p:nvSpPr>
        <p:spPr bwMode="auto">
          <a:xfrm>
            <a:off x="1373981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6" name="AutoShape 10" descr="Image result for machine learning"/>
          <p:cNvSpPr>
            <a:spLocks noChangeAspect="1" noChangeArrowheads="1"/>
          </p:cNvSpPr>
          <p:nvPr/>
        </p:nvSpPr>
        <p:spPr bwMode="auto">
          <a:xfrm>
            <a:off x="1488281" y="9775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166884" y="6400800"/>
            <a:ext cx="2596116" cy="334962"/>
          </a:xfrm>
        </p:spPr>
        <p:txBody>
          <a:bodyPr/>
          <a:lstStyle/>
          <a:p>
            <a:pPr>
              <a:defRPr/>
            </a:pPr>
            <a:r>
              <a:rPr lang="en-US" dirty="0"/>
              <a:t>1 [CDC’s ADDM official prevalence 2016]</a:t>
            </a:r>
          </a:p>
          <a:p>
            <a:pPr>
              <a:defRPr/>
            </a:pPr>
            <a:fld id="{4E711801-F76F-40E5-A636-1030BA5CAC64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70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737" y="122238"/>
            <a:ext cx="8355012" cy="563562"/>
          </a:xfrm>
        </p:spPr>
        <p:txBody>
          <a:bodyPr>
            <a:normAutofit/>
          </a:bodyPr>
          <a:lstStyle/>
          <a:p>
            <a:pPr algn="l"/>
            <a:r>
              <a:rPr lang="en-US" sz="2700" dirty="0">
                <a:solidFill>
                  <a:schemeClr val="bg2">
                    <a:lumMod val="25000"/>
                  </a:schemeClr>
                </a:solidFill>
              </a:rPr>
              <a:t>Challenges and our objective</a:t>
            </a:r>
          </a:p>
        </p:txBody>
      </p:sp>
      <p:sp>
        <p:nvSpPr>
          <p:cNvPr id="4" name="AutoShape 6" descr="Image result for machine learnin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5" name="AutoShape 8" descr="Image result for machine learning"/>
          <p:cNvSpPr>
            <a:spLocks noChangeAspect="1" noChangeArrowheads="1"/>
          </p:cNvSpPr>
          <p:nvPr/>
        </p:nvSpPr>
        <p:spPr bwMode="auto">
          <a:xfrm>
            <a:off x="1373981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6" name="AutoShape 10" descr="Image result for machine learning"/>
          <p:cNvSpPr>
            <a:spLocks noChangeAspect="1" noChangeArrowheads="1"/>
          </p:cNvSpPr>
          <p:nvPr/>
        </p:nvSpPr>
        <p:spPr bwMode="auto">
          <a:xfrm>
            <a:off x="1488281" y="9775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9976" y="748903"/>
            <a:ext cx="8423024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1" indent="-257175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753FCE"/>
              </a:buClr>
              <a:buSzPct val="70000"/>
              <a:buFont typeface="Wingdings" pitchFamily="2" charset="2"/>
              <a:buChar char="n"/>
            </a:pPr>
            <a:r>
              <a:rPr lang="en-US" sz="2400" b="1" kern="0" dirty="0">
                <a:solidFill>
                  <a:srgbClr val="000514"/>
                </a:solidFill>
                <a:latin typeface="Arial" pitchFamily="34" charset="0"/>
                <a:ea typeface="Geneva" pitchFamily="123" charset="-128"/>
                <a:cs typeface="Arial" pitchFamily="34" charset="0"/>
              </a:rPr>
              <a:t>Challenges and open research questions</a:t>
            </a:r>
          </a:p>
          <a:p>
            <a:pPr marL="814387" lvl="2" indent="-257175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99CC"/>
              </a:buClr>
              <a:buSzPct val="70000"/>
              <a:buFont typeface="Wingdings" pitchFamily="2" charset="2"/>
              <a:buChar char="n"/>
            </a:pPr>
            <a:r>
              <a:rPr lang="en-US" b="1" kern="0" dirty="0">
                <a:solidFill>
                  <a:srgbClr val="000514"/>
                </a:solidFill>
                <a:latin typeface="Arial" pitchFamily="34" charset="0"/>
                <a:ea typeface="Geneva" pitchFamily="123" charset="-128"/>
                <a:cs typeface="Arial" pitchFamily="34" charset="0"/>
              </a:rPr>
              <a:t>Which type or combination of features types is optimal?</a:t>
            </a:r>
          </a:p>
          <a:p>
            <a:pPr marL="814387" lvl="2" indent="-257175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99CC"/>
              </a:buClr>
              <a:buSzPct val="70000"/>
              <a:buFont typeface="Wingdings" pitchFamily="2" charset="2"/>
              <a:buChar char="n"/>
            </a:pPr>
            <a:r>
              <a:rPr lang="en-US" b="1" kern="0" dirty="0">
                <a:solidFill>
                  <a:srgbClr val="000514"/>
                </a:solidFill>
                <a:latin typeface="Arial" pitchFamily="34" charset="0"/>
                <a:ea typeface="Geneva" pitchFamily="123" charset="-128"/>
                <a:cs typeface="Arial" pitchFamily="34" charset="0"/>
              </a:rPr>
              <a:t>Which ML model makes optimal predictions with MRI features?</a:t>
            </a:r>
          </a:p>
          <a:p>
            <a:pPr marL="814387" lvl="2" indent="-257175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99CC"/>
              </a:buClr>
              <a:buSzPct val="70000"/>
              <a:buFont typeface="Wingdings" pitchFamily="2" charset="2"/>
              <a:buChar char="n"/>
            </a:pPr>
            <a:r>
              <a:rPr lang="en-US" b="1" kern="0" dirty="0">
                <a:solidFill>
                  <a:srgbClr val="000514"/>
                </a:solidFill>
                <a:latin typeface="Arial" pitchFamily="34" charset="0"/>
                <a:ea typeface="Geneva" pitchFamily="123" charset="-128"/>
                <a:cs typeface="Arial" pitchFamily="34" charset="0"/>
              </a:rPr>
              <a:t>What are the characteristics of the optimized hyperparameters?</a:t>
            </a:r>
          </a:p>
          <a:p>
            <a:pPr marL="814387" lvl="2" indent="-257175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99CC"/>
              </a:buClr>
              <a:buSzPct val="70000"/>
              <a:buFont typeface="Wingdings" pitchFamily="2" charset="2"/>
              <a:buChar char="n"/>
            </a:pPr>
            <a:r>
              <a:rPr lang="en-US" b="1" kern="0" dirty="0">
                <a:solidFill>
                  <a:srgbClr val="000514"/>
                </a:solidFill>
                <a:latin typeface="Arial" pitchFamily="34" charset="0"/>
                <a:ea typeface="Geneva" pitchFamily="123" charset="-128"/>
                <a:cs typeface="Arial" pitchFamily="34" charset="0"/>
              </a:rPr>
              <a:t>What are the most important learned features?</a:t>
            </a:r>
            <a:endParaRPr lang="en-US" b="1" i="1" kern="0" dirty="0">
              <a:solidFill>
                <a:srgbClr val="00B050"/>
              </a:solidFill>
              <a:latin typeface="Arial" pitchFamily="34" charset="0"/>
              <a:ea typeface="Geneva" pitchFamily="123" charset="-128"/>
              <a:cs typeface="Arial" pitchFamily="34" charset="0"/>
            </a:endParaRPr>
          </a:p>
          <a:p>
            <a:pPr marL="1157287" lvl="3" indent="-257175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itchFamily="2" charset="2"/>
              <a:buChar char="n"/>
            </a:pPr>
            <a:r>
              <a:rPr lang="en-US" b="1" kern="0" dirty="0">
                <a:solidFill>
                  <a:srgbClr val="000514"/>
                </a:solidFill>
                <a:latin typeface="Arial" pitchFamily="34" charset="0"/>
                <a:ea typeface="Geneva" pitchFamily="123" charset="-128"/>
                <a:cs typeface="Arial" pitchFamily="34" charset="0"/>
              </a:rPr>
              <a:t>Are they neurobiologically interpretable?</a:t>
            </a:r>
          </a:p>
          <a:p>
            <a:pPr marL="814387" lvl="2" indent="-257175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99CC"/>
              </a:buClr>
              <a:buSzPct val="70000"/>
              <a:buFont typeface="Wingdings" pitchFamily="2" charset="2"/>
              <a:buChar char="n"/>
            </a:pPr>
            <a:r>
              <a:rPr lang="en-US" b="1" kern="0" dirty="0">
                <a:solidFill>
                  <a:srgbClr val="000514"/>
                </a:solidFill>
                <a:latin typeface="Arial" pitchFamily="34" charset="0"/>
                <a:ea typeface="Geneva" pitchFamily="123" charset="-128"/>
                <a:cs typeface="Arial" pitchFamily="34" charset="0"/>
              </a:rPr>
              <a:t>Are similar features learned across atlases and atlas resolutions?</a:t>
            </a:r>
          </a:p>
          <a:p>
            <a:pPr marL="814387" lvl="2" indent="-257175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99CC"/>
              </a:buClr>
              <a:buSzPct val="70000"/>
              <a:buFont typeface="Wingdings" pitchFamily="2" charset="2"/>
              <a:buChar char="n"/>
            </a:pPr>
            <a:endParaRPr lang="en-US" b="1" kern="0" dirty="0">
              <a:solidFill>
                <a:srgbClr val="000514"/>
              </a:solidFill>
              <a:latin typeface="Arial" pitchFamily="34" charset="0"/>
              <a:ea typeface="Geneva" pitchFamily="123" charset="-128"/>
              <a:cs typeface="Arial" pitchFamily="34" charset="0"/>
            </a:endParaRPr>
          </a:p>
          <a:p>
            <a:pPr marL="814387" lvl="2" indent="-257175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99CC"/>
              </a:buClr>
              <a:buSzPct val="70000"/>
              <a:buFont typeface="Wingdings" pitchFamily="2" charset="2"/>
              <a:buChar char="n"/>
            </a:pPr>
            <a:endParaRPr lang="en-US" b="1" kern="0" dirty="0">
              <a:solidFill>
                <a:srgbClr val="000514"/>
              </a:solidFill>
              <a:latin typeface="Arial" pitchFamily="34" charset="0"/>
              <a:ea typeface="Geneva" pitchFamily="123" charset="-128"/>
              <a:cs typeface="Arial" pitchFamily="34" charset="0"/>
            </a:endParaRPr>
          </a:p>
          <a:p>
            <a:pPr marL="814387" lvl="2" indent="-257175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99CC"/>
              </a:buClr>
              <a:buSzPct val="70000"/>
              <a:buFont typeface="Wingdings" pitchFamily="2" charset="2"/>
              <a:buChar char="n"/>
            </a:pPr>
            <a:endParaRPr lang="en-US" b="1" kern="0" dirty="0">
              <a:solidFill>
                <a:srgbClr val="000514"/>
              </a:solidFill>
              <a:latin typeface="Arial" pitchFamily="34" charset="0"/>
              <a:ea typeface="Geneva" pitchFamily="123" charset="-128"/>
              <a:cs typeface="Arial" pitchFamily="34" charset="0"/>
            </a:endParaRPr>
          </a:p>
          <a:p>
            <a:pPr marL="514350" lvl="1" indent="-257175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753FCE"/>
              </a:buClr>
              <a:buSzPct val="70000"/>
              <a:buFont typeface="Wingdings" pitchFamily="2" charset="2"/>
              <a:buChar char="n"/>
            </a:pPr>
            <a:r>
              <a:rPr lang="en-US" sz="2400" b="1" kern="0" dirty="0">
                <a:solidFill>
                  <a:srgbClr val="000514"/>
                </a:solidFill>
                <a:latin typeface="Arial" pitchFamily="34" charset="0"/>
                <a:ea typeface="Geneva" pitchFamily="123" charset="-128"/>
                <a:cs typeface="Arial" pitchFamily="34" charset="0"/>
              </a:rPr>
              <a:t>Objective</a:t>
            </a:r>
          </a:p>
          <a:p>
            <a:pPr marL="814387" lvl="2" indent="-257175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99CC"/>
              </a:buClr>
              <a:buSzPct val="70000"/>
              <a:buFont typeface="Wingdings" pitchFamily="2" charset="2"/>
              <a:buChar char="n"/>
            </a:pPr>
            <a:r>
              <a:rPr lang="en-US" b="1" kern="0" dirty="0">
                <a:solidFill>
                  <a:srgbClr val="000514"/>
                </a:solidFill>
                <a:latin typeface="Arial" pitchFamily="34" charset="0"/>
                <a:ea typeface="Geneva" pitchFamily="123" charset="-128"/>
                <a:cs typeface="Arial" pitchFamily="34" charset="0"/>
              </a:rPr>
              <a:t>Build a diagnostic model to </a:t>
            </a:r>
            <a:r>
              <a:rPr lang="en-US" b="1" i="1" kern="0" dirty="0">
                <a:solidFill>
                  <a:srgbClr val="00B050"/>
                </a:solidFill>
                <a:latin typeface="Arial" pitchFamily="34" charset="0"/>
                <a:ea typeface="Geneva" pitchFamily="123" charset="-128"/>
                <a:cs typeface="Arial" pitchFamily="34" charset="0"/>
              </a:rPr>
              <a:t>predict Healthy Control (HC) vs ASD  </a:t>
            </a:r>
          </a:p>
          <a:p>
            <a:pPr marL="1157287" lvl="3" indent="-257175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itchFamily="2" charset="2"/>
              <a:buChar char="n"/>
            </a:pPr>
            <a:r>
              <a:rPr lang="en-US" b="1" kern="0" dirty="0">
                <a:solidFill>
                  <a:srgbClr val="000514"/>
                </a:solidFill>
                <a:latin typeface="Arial" pitchFamily="34" charset="0"/>
                <a:ea typeface="Geneva" pitchFamily="123" charset="-128"/>
                <a:cs typeface="Arial" pitchFamily="34" charset="0"/>
              </a:rPr>
              <a:t>Using multi-contrast MRI data and machine learning.</a:t>
            </a:r>
          </a:p>
          <a:p>
            <a:pPr marL="1157287" lvl="3" indent="-257175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itchFamily="2" charset="2"/>
              <a:buChar char="n"/>
            </a:pPr>
            <a:r>
              <a:rPr lang="en-US" b="1" kern="0" dirty="0">
                <a:solidFill>
                  <a:srgbClr val="000514"/>
                </a:solidFill>
                <a:latin typeface="Arial" pitchFamily="34" charset="0"/>
                <a:ea typeface="Geneva" pitchFamily="123" charset="-128"/>
                <a:cs typeface="Arial" pitchFamily="34" charset="0"/>
              </a:rPr>
              <a:t>In order to inform diagnoses and make expert-level diagnosis more readily available and reproducible while reducing subjectivity </a:t>
            </a:r>
          </a:p>
          <a:p>
            <a:pPr marL="242887" lvl="1" indent="-257175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itchFamily="2" charset="2"/>
              <a:buChar char="n"/>
            </a:pPr>
            <a:endParaRPr lang="en-US" b="1" kern="0" dirty="0">
              <a:solidFill>
                <a:srgbClr val="000514"/>
              </a:solidFill>
              <a:latin typeface="Arial" pitchFamily="34" charset="0"/>
              <a:ea typeface="Geneva" pitchFamily="123" charset="-128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E711801-F76F-40E5-A636-1030BA5CAC6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203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737" y="122238"/>
            <a:ext cx="8355012" cy="563562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Materials</a:t>
            </a:r>
            <a:endParaRPr lang="en-US" sz="27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lvl="1" indent="-257175"/>
            <a:r>
              <a:rPr lang="en-US" sz="2400" dirty="0">
                <a:ea typeface="Geneva" pitchFamily="123" charset="-128"/>
              </a:rPr>
              <a:t>915 subjects from the IMPAC dataset </a:t>
            </a:r>
            <a:r>
              <a:rPr lang="en-US" sz="2400" baseline="30000" dirty="0">
                <a:ea typeface="Geneva" pitchFamily="123" charset="-128"/>
              </a:rPr>
              <a:t>1</a:t>
            </a:r>
          </a:p>
          <a:p>
            <a:pPr marL="814387" lvl="2" indent="-257175"/>
            <a:r>
              <a:rPr lang="en-US" sz="1800" dirty="0" err="1">
                <a:ea typeface="Geneva" pitchFamily="123" charset="-128"/>
              </a:rPr>
              <a:t>sMRI</a:t>
            </a:r>
            <a:r>
              <a:rPr lang="en-US" sz="1800" dirty="0">
                <a:ea typeface="Geneva" pitchFamily="123" charset="-128"/>
              </a:rPr>
              <a:t> and fMRI images rated ‘satisfactory’ quality by IMPAC</a:t>
            </a:r>
          </a:p>
          <a:p>
            <a:pPr marL="814387" lvl="2" indent="-257175"/>
            <a:r>
              <a:rPr lang="en-US" sz="1800" dirty="0">
                <a:ea typeface="Geneva" pitchFamily="123" charset="-128"/>
              </a:rPr>
              <a:t>418 ASD subjects,   497 healthy control (HC) subjects</a:t>
            </a:r>
          </a:p>
          <a:p>
            <a:pPr marL="814387" lvl="2" indent="-257175"/>
            <a:r>
              <a:rPr lang="en-US" sz="1800" dirty="0">
                <a:ea typeface="Geneva" pitchFamily="123" charset="-128"/>
              </a:rPr>
              <a:t>Age and gender matched</a:t>
            </a:r>
          </a:p>
          <a:p>
            <a:pPr marL="814387" lvl="2" indent="-257175"/>
            <a:endParaRPr lang="en-US" sz="1800" dirty="0">
              <a:ea typeface="Geneva" pitchFamily="123" charset="-128"/>
            </a:endParaRPr>
          </a:p>
          <a:p>
            <a:pPr marL="514350" lvl="1" indent="-257175"/>
            <a:endParaRPr lang="en-US" sz="2400" dirty="0">
              <a:ea typeface="Geneva" pitchFamily="123" charset="-128"/>
            </a:endParaRPr>
          </a:p>
          <a:p>
            <a:pPr marL="514350" lvl="1" indent="-257175"/>
            <a:endParaRPr lang="en-US" sz="2400" dirty="0">
              <a:ea typeface="Geneva" pitchFamily="123" charset="-128"/>
            </a:endParaRPr>
          </a:p>
          <a:p>
            <a:pPr marL="514350" lvl="1" indent="-257175"/>
            <a:endParaRPr lang="en-US" sz="2400" dirty="0">
              <a:ea typeface="Geneva" pitchFamily="123" charset="-128"/>
            </a:endParaRPr>
          </a:p>
          <a:p>
            <a:pPr marL="514350" lvl="1" indent="-257175"/>
            <a:endParaRPr lang="en-US" sz="2400" dirty="0">
              <a:ea typeface="Geneva" pitchFamily="123" charset="-128"/>
            </a:endParaRPr>
          </a:p>
          <a:p>
            <a:pPr marL="514350" lvl="1" indent="-257175"/>
            <a:r>
              <a:rPr lang="en-US" sz="2400" dirty="0">
                <a:ea typeface="Geneva" pitchFamily="123" charset="-128"/>
              </a:rPr>
              <a:t>Includes derived imaging features per ROI rather than raw images</a:t>
            </a:r>
          </a:p>
          <a:p>
            <a:pPr marL="814387" lvl="2" indent="-257175"/>
            <a:r>
              <a:rPr lang="en-US" sz="2100" dirty="0">
                <a:ea typeface="Geneva" pitchFamily="123" charset="-128"/>
              </a:rPr>
              <a:t>Features help ensure data remains non-identifiable; more readily shared</a:t>
            </a:r>
          </a:p>
          <a:p>
            <a:pPr marL="814387" lvl="2" indent="-257175"/>
            <a:r>
              <a:rPr lang="en-US" sz="2100" dirty="0">
                <a:ea typeface="Geneva" pitchFamily="123" charset="-128"/>
              </a:rPr>
              <a:t>Feature derivation will be described next </a:t>
            </a:r>
            <a:endParaRPr lang="en-US" sz="1800" dirty="0">
              <a:ea typeface="Geneva" pitchFamily="123" charset="-128"/>
            </a:endParaRPr>
          </a:p>
          <a:p>
            <a:pPr marL="514350" lvl="1" indent="-257175"/>
            <a:endParaRPr lang="en-US" dirty="0">
              <a:ea typeface="Geneva" pitchFamily="123" charset="-128"/>
            </a:endParaRPr>
          </a:p>
          <a:p>
            <a:pPr marL="514350" lvl="1" indent="-257175"/>
            <a:endParaRPr lang="en-US" dirty="0">
              <a:ea typeface="Geneva" pitchFamily="123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3954483" y="6261497"/>
            <a:ext cx="4808517" cy="386953"/>
          </a:xfrm>
        </p:spPr>
        <p:txBody>
          <a:bodyPr/>
          <a:lstStyle/>
          <a:p>
            <a:pPr defTabSz="342900"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1 [Toro, 2018, </a:t>
            </a:r>
            <a:r>
              <a:rPr lang="en-US" dirty="0" err="1">
                <a:ea typeface="Geneva" pitchFamily="123" charset="-128"/>
              </a:rPr>
              <a:t>IMaging-PsychiAtry</a:t>
            </a:r>
            <a:r>
              <a:rPr lang="en-US" dirty="0">
                <a:ea typeface="Geneva" pitchFamily="123" charset="-128"/>
              </a:rPr>
              <a:t> Challenge: predicting autism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]</a:t>
            </a:r>
          </a:p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4" name="AutoShape 6" descr="Image result for machine learnin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5" name="AutoShape 8" descr="Image result for machine learning"/>
          <p:cNvSpPr>
            <a:spLocks noChangeAspect="1" noChangeArrowheads="1"/>
          </p:cNvSpPr>
          <p:nvPr/>
        </p:nvSpPr>
        <p:spPr bwMode="auto">
          <a:xfrm>
            <a:off x="1373981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6" name="AutoShape 10" descr="Image result for machine learning"/>
          <p:cNvSpPr>
            <a:spLocks noChangeAspect="1" noChangeArrowheads="1"/>
          </p:cNvSpPr>
          <p:nvPr/>
        </p:nvSpPr>
        <p:spPr bwMode="auto">
          <a:xfrm>
            <a:off x="1488281" y="9775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572001" y="6248400"/>
            <a:ext cx="4415096" cy="59052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3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Slide Number Placeholder 7"/>
          <p:cNvSpPr txBox="1">
            <a:spLocks/>
          </p:cNvSpPr>
          <p:nvPr/>
        </p:nvSpPr>
        <p:spPr bwMode="auto">
          <a:xfrm>
            <a:off x="6629400" y="6400800"/>
            <a:ext cx="2133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900" b="1" kern="120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4E711801-F76F-40E5-A636-1030BA5CAC6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3CC0A7-0877-4BF2-BC69-4B415F668E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739" y="1850784"/>
            <a:ext cx="2202218" cy="1654416"/>
          </a:xfrm>
          <a:prstGeom prst="rect">
            <a:avLst/>
          </a:prstGeom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93993"/>
              </p:ext>
            </p:extLst>
          </p:nvPr>
        </p:nvGraphicFramePr>
        <p:xfrm>
          <a:off x="1259681" y="2107463"/>
          <a:ext cx="5125128" cy="1391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000">
                  <a:extLst>
                    <a:ext uri="{9D8B030D-6E8A-4147-A177-3AD203B41FA5}">
                      <a16:colId xmlns:a16="http://schemas.microsoft.com/office/drawing/2014/main" val="2116163132"/>
                    </a:ext>
                  </a:extLst>
                </a:gridCol>
                <a:gridCol w="3468128">
                  <a:extLst>
                    <a:ext uri="{9D8B030D-6E8A-4147-A177-3AD203B41FA5}">
                      <a16:colId xmlns:a16="http://schemas.microsoft.com/office/drawing/2014/main" val="307128121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dirty="0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Values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966471"/>
                  </a:ext>
                </a:extLst>
              </a:tr>
              <a:tr h="263840">
                <a:tc>
                  <a:txBody>
                    <a:bodyPr/>
                    <a:lstStyle/>
                    <a:p>
                      <a:r>
                        <a:rPr lang="en-US" sz="1400" dirty="0"/>
                        <a:t>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0.813 - 3.0 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516646"/>
                  </a:ext>
                </a:extLst>
              </a:tr>
              <a:tr h="263840">
                <a:tc>
                  <a:txBody>
                    <a:bodyPr/>
                    <a:lstStyle/>
                    <a:p>
                      <a:r>
                        <a:rPr lang="en-US" sz="1400" dirty="0"/>
                        <a:t>Scan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~6 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482602"/>
                  </a:ext>
                </a:extLst>
              </a:tr>
              <a:tr h="446308">
                <a:tc>
                  <a:txBody>
                    <a:bodyPr/>
                    <a:lstStyle/>
                    <a:p>
                      <a:r>
                        <a:rPr lang="en-US" sz="1400" dirty="0"/>
                        <a:t>Voxel resolution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3x3x4 mm (resampled to 3mm isotropic)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7773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3310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737" y="122238"/>
            <a:ext cx="8355012" cy="563562"/>
          </a:xfrm>
        </p:spPr>
        <p:txBody>
          <a:bodyPr>
            <a:normAutofit/>
          </a:bodyPr>
          <a:lstStyle/>
          <a:p>
            <a:pPr algn="l"/>
            <a:r>
              <a:rPr lang="en-US" sz="2700" dirty="0">
                <a:solidFill>
                  <a:schemeClr val="bg2">
                    <a:lumMod val="25000"/>
                  </a:schemeClr>
                </a:solidFill>
              </a:rPr>
              <a:t>Materials: Measures derived from </a:t>
            </a:r>
            <a:r>
              <a:rPr lang="en-US" sz="2700" dirty="0" err="1">
                <a:solidFill>
                  <a:schemeClr val="bg2">
                    <a:lumMod val="25000"/>
                  </a:schemeClr>
                </a:solidFill>
              </a:rPr>
              <a:t>rs</a:t>
            </a:r>
            <a:r>
              <a:rPr lang="en-US" sz="2700" dirty="0">
                <a:solidFill>
                  <a:schemeClr val="bg2">
                    <a:lumMod val="25000"/>
                  </a:schemeClr>
                </a:solidFill>
              </a:rPr>
              <a:t>-fMRI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951628" y="6412087"/>
            <a:ext cx="1545080" cy="472726"/>
          </a:xfrm>
        </p:spPr>
        <p:txBody>
          <a:bodyPr/>
          <a:lstStyle/>
          <a:p>
            <a:pPr defTabSz="342900"/>
            <a:r>
              <a:rPr lang="en-US" baseline="30000" dirty="0"/>
              <a:t>1 </a:t>
            </a:r>
            <a:r>
              <a:rPr lang="en-US" dirty="0" err="1"/>
              <a:t>Varoquaux</a:t>
            </a:r>
            <a:r>
              <a:rPr lang="en-US" dirty="0"/>
              <a:t> et al. 2010</a:t>
            </a:r>
          </a:p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4" name="AutoShape 6" descr="Image result for machine learnin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5" name="AutoShape 8" descr="Image result for machine learning"/>
          <p:cNvSpPr>
            <a:spLocks noChangeAspect="1" noChangeArrowheads="1"/>
          </p:cNvSpPr>
          <p:nvPr/>
        </p:nvSpPr>
        <p:spPr bwMode="auto">
          <a:xfrm>
            <a:off x="1373981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6" name="AutoShape 10" descr="Image result for machine learning"/>
          <p:cNvSpPr>
            <a:spLocks noChangeAspect="1" noChangeArrowheads="1"/>
          </p:cNvSpPr>
          <p:nvPr/>
        </p:nvSpPr>
        <p:spPr bwMode="auto">
          <a:xfrm>
            <a:off x="1488281" y="9775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42737" y="763860"/>
            <a:ext cx="7986176" cy="1831439"/>
            <a:chOff x="542737" y="3280575"/>
            <a:chExt cx="7986176" cy="1831439"/>
          </a:xfrm>
        </p:grpSpPr>
        <p:sp>
          <p:nvSpPr>
            <p:cNvPr id="124" name="Rounded Rectangle 123"/>
            <p:cNvSpPr/>
            <p:nvPr/>
          </p:nvSpPr>
          <p:spPr>
            <a:xfrm>
              <a:off x="6755977" y="3280575"/>
              <a:ext cx="1772936" cy="1790402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25" name="Straight Arrow Connector 124"/>
            <p:cNvCxnSpPr/>
            <p:nvPr/>
          </p:nvCxnSpPr>
          <p:spPr>
            <a:xfrm>
              <a:off x="6087023" y="4151193"/>
              <a:ext cx="691629" cy="428"/>
            </a:xfrm>
            <a:prstGeom prst="straightConnector1">
              <a:avLst/>
            </a:prstGeom>
            <a:noFill/>
            <a:ln w="101600" cap="flat" cmpd="sng" algn="ctr">
              <a:solidFill>
                <a:schemeClr val="accent1"/>
              </a:solidFill>
              <a:prstDash val="solid"/>
              <a:miter lim="800000"/>
              <a:tailEnd type="stealth"/>
            </a:ln>
            <a:effectLst/>
          </p:spPr>
        </p:cxnSp>
        <p:cxnSp>
          <p:nvCxnSpPr>
            <p:cNvPr id="126" name="Straight Arrow Connector 125"/>
            <p:cNvCxnSpPr/>
            <p:nvPr/>
          </p:nvCxnSpPr>
          <p:spPr>
            <a:xfrm>
              <a:off x="1226471" y="4171225"/>
              <a:ext cx="1474570" cy="9102"/>
            </a:xfrm>
            <a:prstGeom prst="straightConnector1">
              <a:avLst/>
            </a:prstGeom>
            <a:noFill/>
            <a:ln w="101600" cap="flat" cmpd="sng" algn="ctr">
              <a:solidFill>
                <a:schemeClr val="accent1"/>
              </a:solidFill>
              <a:prstDash val="solid"/>
              <a:miter lim="800000"/>
              <a:tailEnd type="stealth"/>
            </a:ln>
            <a:effectLst/>
          </p:spPr>
        </p:cxnSp>
        <p:cxnSp>
          <p:nvCxnSpPr>
            <p:cNvPr id="127" name="Straight Arrow Connector 126"/>
            <p:cNvCxnSpPr/>
            <p:nvPr/>
          </p:nvCxnSpPr>
          <p:spPr>
            <a:xfrm>
              <a:off x="3996355" y="4170798"/>
              <a:ext cx="691629" cy="428"/>
            </a:xfrm>
            <a:prstGeom prst="straightConnector1">
              <a:avLst/>
            </a:prstGeom>
            <a:noFill/>
            <a:ln w="101600" cap="flat" cmpd="sng" algn="ctr">
              <a:solidFill>
                <a:schemeClr val="accent1"/>
              </a:solidFill>
              <a:prstDash val="solid"/>
              <a:miter lim="800000"/>
              <a:tailEnd type="stealth"/>
            </a:ln>
            <a:effectLst/>
          </p:spPr>
        </p:cxnSp>
        <p:sp>
          <p:nvSpPr>
            <p:cNvPr id="128" name="Rounded Rectangle 127"/>
            <p:cNvSpPr/>
            <p:nvPr/>
          </p:nvSpPr>
          <p:spPr>
            <a:xfrm>
              <a:off x="571181" y="3309762"/>
              <a:ext cx="1772936" cy="1802252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29" name="Group 128"/>
            <p:cNvGrpSpPr/>
            <p:nvPr/>
          </p:nvGrpSpPr>
          <p:grpSpPr>
            <a:xfrm>
              <a:off x="861987" y="3822094"/>
              <a:ext cx="1228808" cy="1228808"/>
              <a:chOff x="307935" y="2362672"/>
              <a:chExt cx="2262066" cy="2183781"/>
            </a:xfrm>
          </p:grpSpPr>
          <p:pic>
            <p:nvPicPr>
              <p:cNvPr id="130" name="Picture 129"/>
              <p:cNvPicPr>
                <a:picLocks noChangeAspect="1"/>
              </p:cNvPicPr>
              <p:nvPr/>
            </p:nvPicPr>
            <p:blipFill rotWithShape="1">
              <a:blip r:embed="rId3"/>
              <a:srcRect r="15371"/>
              <a:stretch/>
            </p:blipFill>
            <p:spPr>
              <a:xfrm>
                <a:off x="307935" y="2362672"/>
                <a:ext cx="2262066" cy="2183781"/>
              </a:xfrm>
              <a:prstGeom prst="rect">
                <a:avLst/>
              </a:prstGeom>
            </p:spPr>
          </p:pic>
          <p:grpSp>
            <p:nvGrpSpPr>
              <p:cNvPr id="131" name="Group 130"/>
              <p:cNvGrpSpPr/>
              <p:nvPr/>
            </p:nvGrpSpPr>
            <p:grpSpPr>
              <a:xfrm>
                <a:off x="376019" y="2426963"/>
                <a:ext cx="2161539" cy="2067561"/>
                <a:chOff x="375920" y="2420619"/>
                <a:chExt cx="2161539" cy="2067561"/>
              </a:xfrm>
            </p:grpSpPr>
            <p:sp>
              <p:nvSpPr>
                <p:cNvPr id="132" name="Freeform 131"/>
                <p:cNvSpPr/>
                <p:nvPr/>
              </p:nvSpPr>
              <p:spPr>
                <a:xfrm>
                  <a:off x="375920" y="2420619"/>
                  <a:ext cx="2161539" cy="2067561"/>
                </a:xfrm>
                <a:custGeom>
                  <a:avLst/>
                  <a:gdLst>
                    <a:gd name="connsiteX0" fmla="*/ 1097280 w 2161540"/>
                    <a:gd name="connsiteY0" fmla="*/ 0 h 2067560"/>
                    <a:gd name="connsiteX1" fmla="*/ 1198880 w 2161540"/>
                    <a:gd name="connsiteY1" fmla="*/ 20320 h 2067560"/>
                    <a:gd name="connsiteX2" fmla="*/ 1333500 w 2161540"/>
                    <a:gd name="connsiteY2" fmla="*/ 27940 h 2067560"/>
                    <a:gd name="connsiteX3" fmla="*/ 1455420 w 2161540"/>
                    <a:gd name="connsiteY3" fmla="*/ 30480 h 2067560"/>
                    <a:gd name="connsiteX4" fmla="*/ 1587500 w 2161540"/>
                    <a:gd name="connsiteY4" fmla="*/ 63500 h 2067560"/>
                    <a:gd name="connsiteX5" fmla="*/ 1668780 w 2161540"/>
                    <a:gd name="connsiteY5" fmla="*/ 119380 h 2067560"/>
                    <a:gd name="connsiteX6" fmla="*/ 1684020 w 2161540"/>
                    <a:gd name="connsiteY6" fmla="*/ 152400 h 2067560"/>
                    <a:gd name="connsiteX7" fmla="*/ 1795780 w 2161540"/>
                    <a:gd name="connsiteY7" fmla="*/ 200660 h 2067560"/>
                    <a:gd name="connsiteX8" fmla="*/ 1910080 w 2161540"/>
                    <a:gd name="connsiteY8" fmla="*/ 269240 h 2067560"/>
                    <a:gd name="connsiteX9" fmla="*/ 1955800 w 2161540"/>
                    <a:gd name="connsiteY9" fmla="*/ 345440 h 2067560"/>
                    <a:gd name="connsiteX10" fmla="*/ 2011680 w 2161540"/>
                    <a:gd name="connsiteY10" fmla="*/ 454660 h 2067560"/>
                    <a:gd name="connsiteX11" fmla="*/ 2059940 w 2161540"/>
                    <a:gd name="connsiteY11" fmla="*/ 518160 h 2067560"/>
                    <a:gd name="connsiteX12" fmla="*/ 2103120 w 2161540"/>
                    <a:gd name="connsiteY12" fmla="*/ 604520 h 2067560"/>
                    <a:gd name="connsiteX13" fmla="*/ 2133600 w 2161540"/>
                    <a:gd name="connsiteY13" fmla="*/ 668020 h 2067560"/>
                    <a:gd name="connsiteX14" fmla="*/ 2148840 w 2161540"/>
                    <a:gd name="connsiteY14" fmla="*/ 787400 h 2067560"/>
                    <a:gd name="connsiteX15" fmla="*/ 2138680 w 2161540"/>
                    <a:gd name="connsiteY15" fmla="*/ 840740 h 2067560"/>
                    <a:gd name="connsiteX16" fmla="*/ 2115820 w 2161540"/>
                    <a:gd name="connsiteY16" fmla="*/ 866140 h 2067560"/>
                    <a:gd name="connsiteX17" fmla="*/ 2148840 w 2161540"/>
                    <a:gd name="connsiteY17" fmla="*/ 909320 h 2067560"/>
                    <a:gd name="connsiteX18" fmla="*/ 2161540 w 2161540"/>
                    <a:gd name="connsiteY18" fmla="*/ 995680 h 2067560"/>
                    <a:gd name="connsiteX19" fmla="*/ 2161540 w 2161540"/>
                    <a:gd name="connsiteY19" fmla="*/ 1097280 h 2067560"/>
                    <a:gd name="connsiteX20" fmla="*/ 2138680 w 2161540"/>
                    <a:gd name="connsiteY20" fmla="*/ 1193800 h 2067560"/>
                    <a:gd name="connsiteX21" fmla="*/ 2143760 w 2161540"/>
                    <a:gd name="connsiteY21" fmla="*/ 1277620 h 2067560"/>
                    <a:gd name="connsiteX22" fmla="*/ 2113280 w 2161540"/>
                    <a:gd name="connsiteY22" fmla="*/ 1343660 h 2067560"/>
                    <a:gd name="connsiteX23" fmla="*/ 2087880 w 2161540"/>
                    <a:gd name="connsiteY23" fmla="*/ 1371600 h 2067560"/>
                    <a:gd name="connsiteX24" fmla="*/ 2044700 w 2161540"/>
                    <a:gd name="connsiteY24" fmla="*/ 1430020 h 2067560"/>
                    <a:gd name="connsiteX25" fmla="*/ 1993900 w 2161540"/>
                    <a:gd name="connsiteY25" fmla="*/ 1450340 h 2067560"/>
                    <a:gd name="connsiteX26" fmla="*/ 1912620 w 2161540"/>
                    <a:gd name="connsiteY26" fmla="*/ 1435100 h 2067560"/>
                    <a:gd name="connsiteX27" fmla="*/ 1892300 w 2161540"/>
                    <a:gd name="connsiteY27" fmla="*/ 1430020 h 2067560"/>
                    <a:gd name="connsiteX28" fmla="*/ 1864360 w 2161540"/>
                    <a:gd name="connsiteY28" fmla="*/ 1445260 h 2067560"/>
                    <a:gd name="connsiteX29" fmla="*/ 1935480 w 2161540"/>
                    <a:gd name="connsiteY29" fmla="*/ 1468120 h 2067560"/>
                    <a:gd name="connsiteX30" fmla="*/ 1965960 w 2161540"/>
                    <a:gd name="connsiteY30" fmla="*/ 1498600 h 2067560"/>
                    <a:gd name="connsiteX31" fmla="*/ 1988820 w 2161540"/>
                    <a:gd name="connsiteY31" fmla="*/ 1534160 h 2067560"/>
                    <a:gd name="connsiteX32" fmla="*/ 1981200 w 2161540"/>
                    <a:gd name="connsiteY32" fmla="*/ 1572260 h 2067560"/>
                    <a:gd name="connsiteX33" fmla="*/ 1940560 w 2161540"/>
                    <a:gd name="connsiteY33" fmla="*/ 1630680 h 2067560"/>
                    <a:gd name="connsiteX34" fmla="*/ 1905000 w 2161540"/>
                    <a:gd name="connsiteY34" fmla="*/ 1681480 h 2067560"/>
                    <a:gd name="connsiteX35" fmla="*/ 1866900 w 2161540"/>
                    <a:gd name="connsiteY35" fmla="*/ 1732280 h 2067560"/>
                    <a:gd name="connsiteX36" fmla="*/ 1861820 w 2161540"/>
                    <a:gd name="connsiteY36" fmla="*/ 1747520 h 2067560"/>
                    <a:gd name="connsiteX37" fmla="*/ 1805940 w 2161540"/>
                    <a:gd name="connsiteY37" fmla="*/ 1778000 h 2067560"/>
                    <a:gd name="connsiteX38" fmla="*/ 1775460 w 2161540"/>
                    <a:gd name="connsiteY38" fmla="*/ 1808480 h 2067560"/>
                    <a:gd name="connsiteX39" fmla="*/ 1747520 w 2161540"/>
                    <a:gd name="connsiteY39" fmla="*/ 1818640 h 2067560"/>
                    <a:gd name="connsiteX40" fmla="*/ 1691640 w 2161540"/>
                    <a:gd name="connsiteY40" fmla="*/ 1849120 h 2067560"/>
                    <a:gd name="connsiteX41" fmla="*/ 1640840 w 2161540"/>
                    <a:gd name="connsiteY41" fmla="*/ 1866900 h 2067560"/>
                    <a:gd name="connsiteX42" fmla="*/ 1605280 w 2161540"/>
                    <a:gd name="connsiteY42" fmla="*/ 1871980 h 2067560"/>
                    <a:gd name="connsiteX43" fmla="*/ 1569720 w 2161540"/>
                    <a:gd name="connsiteY43" fmla="*/ 1887220 h 2067560"/>
                    <a:gd name="connsiteX44" fmla="*/ 1460500 w 2161540"/>
                    <a:gd name="connsiteY44" fmla="*/ 1877060 h 2067560"/>
                    <a:gd name="connsiteX45" fmla="*/ 1376680 w 2161540"/>
                    <a:gd name="connsiteY45" fmla="*/ 1846580 h 2067560"/>
                    <a:gd name="connsiteX46" fmla="*/ 1402080 w 2161540"/>
                    <a:gd name="connsiteY46" fmla="*/ 1899920 h 2067560"/>
                    <a:gd name="connsiteX47" fmla="*/ 1412240 w 2161540"/>
                    <a:gd name="connsiteY47" fmla="*/ 1950720 h 2067560"/>
                    <a:gd name="connsiteX48" fmla="*/ 1427480 w 2161540"/>
                    <a:gd name="connsiteY48" fmla="*/ 1978660 h 2067560"/>
                    <a:gd name="connsiteX49" fmla="*/ 1442720 w 2161540"/>
                    <a:gd name="connsiteY49" fmla="*/ 2026920 h 2067560"/>
                    <a:gd name="connsiteX50" fmla="*/ 1422400 w 2161540"/>
                    <a:gd name="connsiteY50" fmla="*/ 2042160 h 2067560"/>
                    <a:gd name="connsiteX51" fmla="*/ 1386840 w 2161540"/>
                    <a:gd name="connsiteY51" fmla="*/ 2054860 h 2067560"/>
                    <a:gd name="connsiteX52" fmla="*/ 1351280 w 2161540"/>
                    <a:gd name="connsiteY52" fmla="*/ 2067560 h 2067560"/>
                    <a:gd name="connsiteX53" fmla="*/ 1328420 w 2161540"/>
                    <a:gd name="connsiteY53" fmla="*/ 1998980 h 2067560"/>
                    <a:gd name="connsiteX54" fmla="*/ 1252220 w 2161540"/>
                    <a:gd name="connsiteY54" fmla="*/ 1920240 h 2067560"/>
                    <a:gd name="connsiteX55" fmla="*/ 1198880 w 2161540"/>
                    <a:gd name="connsiteY55" fmla="*/ 1856740 h 2067560"/>
                    <a:gd name="connsiteX56" fmla="*/ 1168400 w 2161540"/>
                    <a:gd name="connsiteY56" fmla="*/ 1772920 h 2067560"/>
                    <a:gd name="connsiteX57" fmla="*/ 1150620 w 2161540"/>
                    <a:gd name="connsiteY57" fmla="*/ 1678940 h 2067560"/>
                    <a:gd name="connsiteX58" fmla="*/ 1109980 w 2161540"/>
                    <a:gd name="connsiteY58" fmla="*/ 1617980 h 2067560"/>
                    <a:gd name="connsiteX59" fmla="*/ 1094740 w 2161540"/>
                    <a:gd name="connsiteY59" fmla="*/ 1551940 h 2067560"/>
                    <a:gd name="connsiteX60" fmla="*/ 1087120 w 2161540"/>
                    <a:gd name="connsiteY60" fmla="*/ 1521460 h 2067560"/>
                    <a:gd name="connsiteX61" fmla="*/ 1051560 w 2161540"/>
                    <a:gd name="connsiteY61" fmla="*/ 1511300 h 2067560"/>
                    <a:gd name="connsiteX62" fmla="*/ 980440 w 2161540"/>
                    <a:gd name="connsiteY62" fmla="*/ 1513840 h 2067560"/>
                    <a:gd name="connsiteX63" fmla="*/ 901700 w 2161540"/>
                    <a:gd name="connsiteY63" fmla="*/ 1503680 h 2067560"/>
                    <a:gd name="connsiteX64" fmla="*/ 845820 w 2161540"/>
                    <a:gd name="connsiteY64" fmla="*/ 1480820 h 2067560"/>
                    <a:gd name="connsiteX65" fmla="*/ 800100 w 2161540"/>
                    <a:gd name="connsiteY65" fmla="*/ 1450340 h 2067560"/>
                    <a:gd name="connsiteX66" fmla="*/ 713740 w 2161540"/>
                    <a:gd name="connsiteY66" fmla="*/ 1440180 h 2067560"/>
                    <a:gd name="connsiteX67" fmla="*/ 665480 w 2161540"/>
                    <a:gd name="connsiteY67" fmla="*/ 1432560 h 2067560"/>
                    <a:gd name="connsiteX68" fmla="*/ 622300 w 2161540"/>
                    <a:gd name="connsiteY68" fmla="*/ 1409700 h 2067560"/>
                    <a:gd name="connsiteX69" fmla="*/ 591820 w 2161540"/>
                    <a:gd name="connsiteY69" fmla="*/ 1379220 h 2067560"/>
                    <a:gd name="connsiteX70" fmla="*/ 563880 w 2161540"/>
                    <a:gd name="connsiteY70" fmla="*/ 1297940 h 2067560"/>
                    <a:gd name="connsiteX71" fmla="*/ 556260 w 2161540"/>
                    <a:gd name="connsiteY71" fmla="*/ 1216660 h 2067560"/>
                    <a:gd name="connsiteX72" fmla="*/ 447040 w 2161540"/>
                    <a:gd name="connsiteY72" fmla="*/ 1198880 h 2067560"/>
                    <a:gd name="connsiteX73" fmla="*/ 363220 w 2161540"/>
                    <a:gd name="connsiteY73" fmla="*/ 1178560 h 2067560"/>
                    <a:gd name="connsiteX74" fmla="*/ 322580 w 2161540"/>
                    <a:gd name="connsiteY74" fmla="*/ 1153160 h 2067560"/>
                    <a:gd name="connsiteX75" fmla="*/ 299720 w 2161540"/>
                    <a:gd name="connsiteY75" fmla="*/ 1120140 h 2067560"/>
                    <a:gd name="connsiteX76" fmla="*/ 228600 w 2161540"/>
                    <a:gd name="connsiteY76" fmla="*/ 1107440 h 2067560"/>
                    <a:gd name="connsiteX77" fmla="*/ 127000 w 2161540"/>
                    <a:gd name="connsiteY77" fmla="*/ 1082040 h 2067560"/>
                    <a:gd name="connsiteX78" fmla="*/ 73660 w 2161540"/>
                    <a:gd name="connsiteY78" fmla="*/ 1033780 h 2067560"/>
                    <a:gd name="connsiteX79" fmla="*/ 58420 w 2161540"/>
                    <a:gd name="connsiteY79" fmla="*/ 998220 h 2067560"/>
                    <a:gd name="connsiteX80" fmla="*/ 48260 w 2161540"/>
                    <a:gd name="connsiteY80" fmla="*/ 942340 h 2067560"/>
                    <a:gd name="connsiteX81" fmla="*/ 20320 w 2161540"/>
                    <a:gd name="connsiteY81" fmla="*/ 914400 h 2067560"/>
                    <a:gd name="connsiteX82" fmla="*/ 0 w 2161540"/>
                    <a:gd name="connsiteY82" fmla="*/ 878840 h 2067560"/>
                    <a:gd name="connsiteX83" fmla="*/ 10160 w 2161540"/>
                    <a:gd name="connsiteY83" fmla="*/ 764540 h 2067560"/>
                    <a:gd name="connsiteX84" fmla="*/ 38100 w 2161540"/>
                    <a:gd name="connsiteY84" fmla="*/ 660400 h 2067560"/>
                    <a:gd name="connsiteX85" fmla="*/ 78740 w 2161540"/>
                    <a:gd name="connsiteY85" fmla="*/ 553720 h 2067560"/>
                    <a:gd name="connsiteX86" fmla="*/ 132080 w 2161540"/>
                    <a:gd name="connsiteY86" fmla="*/ 474980 h 2067560"/>
                    <a:gd name="connsiteX87" fmla="*/ 180340 w 2161540"/>
                    <a:gd name="connsiteY87" fmla="*/ 406400 h 2067560"/>
                    <a:gd name="connsiteX88" fmla="*/ 223520 w 2161540"/>
                    <a:gd name="connsiteY88" fmla="*/ 353060 h 2067560"/>
                    <a:gd name="connsiteX89" fmla="*/ 266700 w 2161540"/>
                    <a:gd name="connsiteY89" fmla="*/ 327660 h 2067560"/>
                    <a:gd name="connsiteX90" fmla="*/ 281940 w 2161540"/>
                    <a:gd name="connsiteY90" fmla="*/ 284480 h 2067560"/>
                    <a:gd name="connsiteX91" fmla="*/ 312420 w 2161540"/>
                    <a:gd name="connsiteY91" fmla="*/ 261620 h 2067560"/>
                    <a:gd name="connsiteX92" fmla="*/ 358140 w 2161540"/>
                    <a:gd name="connsiteY92" fmla="*/ 210820 h 2067560"/>
                    <a:gd name="connsiteX93" fmla="*/ 419100 w 2161540"/>
                    <a:gd name="connsiteY93" fmla="*/ 170180 h 2067560"/>
                    <a:gd name="connsiteX94" fmla="*/ 464820 w 2161540"/>
                    <a:gd name="connsiteY94" fmla="*/ 139700 h 2067560"/>
                    <a:gd name="connsiteX95" fmla="*/ 589280 w 2161540"/>
                    <a:gd name="connsiteY95" fmla="*/ 76200 h 2067560"/>
                    <a:gd name="connsiteX96" fmla="*/ 637540 w 2161540"/>
                    <a:gd name="connsiteY96" fmla="*/ 66040 h 2067560"/>
                    <a:gd name="connsiteX97" fmla="*/ 668020 w 2161540"/>
                    <a:gd name="connsiteY97" fmla="*/ 45720 h 2067560"/>
                    <a:gd name="connsiteX98" fmla="*/ 810260 w 2161540"/>
                    <a:gd name="connsiteY98" fmla="*/ 15240 h 2067560"/>
                    <a:gd name="connsiteX99" fmla="*/ 906780 w 2161540"/>
                    <a:gd name="connsiteY99" fmla="*/ 5080 h 2067560"/>
                    <a:gd name="connsiteX100" fmla="*/ 980440 w 2161540"/>
                    <a:gd name="connsiteY100" fmla="*/ 2540 h 2067560"/>
                    <a:gd name="connsiteX101" fmla="*/ 998220 w 2161540"/>
                    <a:gd name="connsiteY101" fmla="*/ 22860 h 2067560"/>
                    <a:gd name="connsiteX102" fmla="*/ 1033780 w 2161540"/>
                    <a:gd name="connsiteY102" fmla="*/ 5080 h 2067560"/>
                    <a:gd name="connsiteX103" fmla="*/ 1097280 w 2161540"/>
                    <a:gd name="connsiteY103" fmla="*/ 0 h 206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</a:cxnLst>
                  <a:rect l="l" t="t" r="r" b="b"/>
                  <a:pathLst>
                    <a:path w="2161540" h="2067560">
                      <a:moveTo>
                        <a:pt x="1097280" y="0"/>
                      </a:moveTo>
                      <a:lnTo>
                        <a:pt x="1198880" y="20320"/>
                      </a:lnTo>
                      <a:lnTo>
                        <a:pt x="1333500" y="27940"/>
                      </a:lnTo>
                      <a:lnTo>
                        <a:pt x="1455420" y="30480"/>
                      </a:lnTo>
                      <a:lnTo>
                        <a:pt x="1587500" y="63500"/>
                      </a:lnTo>
                      <a:lnTo>
                        <a:pt x="1668780" y="119380"/>
                      </a:lnTo>
                      <a:lnTo>
                        <a:pt x="1684020" y="152400"/>
                      </a:lnTo>
                      <a:lnTo>
                        <a:pt x="1795780" y="200660"/>
                      </a:lnTo>
                      <a:lnTo>
                        <a:pt x="1910080" y="269240"/>
                      </a:lnTo>
                      <a:lnTo>
                        <a:pt x="1955800" y="345440"/>
                      </a:lnTo>
                      <a:lnTo>
                        <a:pt x="2011680" y="454660"/>
                      </a:lnTo>
                      <a:lnTo>
                        <a:pt x="2059940" y="518160"/>
                      </a:lnTo>
                      <a:lnTo>
                        <a:pt x="2103120" y="604520"/>
                      </a:lnTo>
                      <a:lnTo>
                        <a:pt x="2133600" y="668020"/>
                      </a:lnTo>
                      <a:lnTo>
                        <a:pt x="2148840" y="787400"/>
                      </a:lnTo>
                      <a:lnTo>
                        <a:pt x="2138680" y="840740"/>
                      </a:lnTo>
                      <a:lnTo>
                        <a:pt x="2115820" y="866140"/>
                      </a:lnTo>
                      <a:lnTo>
                        <a:pt x="2148840" y="909320"/>
                      </a:lnTo>
                      <a:lnTo>
                        <a:pt x="2161540" y="995680"/>
                      </a:lnTo>
                      <a:lnTo>
                        <a:pt x="2161540" y="1097280"/>
                      </a:lnTo>
                      <a:lnTo>
                        <a:pt x="2138680" y="1193800"/>
                      </a:lnTo>
                      <a:lnTo>
                        <a:pt x="2143760" y="1277620"/>
                      </a:lnTo>
                      <a:lnTo>
                        <a:pt x="2113280" y="1343660"/>
                      </a:lnTo>
                      <a:lnTo>
                        <a:pt x="2087880" y="1371600"/>
                      </a:lnTo>
                      <a:lnTo>
                        <a:pt x="2044700" y="1430020"/>
                      </a:lnTo>
                      <a:lnTo>
                        <a:pt x="1993900" y="1450340"/>
                      </a:lnTo>
                      <a:lnTo>
                        <a:pt x="1912620" y="1435100"/>
                      </a:lnTo>
                      <a:lnTo>
                        <a:pt x="1892300" y="1430020"/>
                      </a:lnTo>
                      <a:lnTo>
                        <a:pt x="1864360" y="1445260"/>
                      </a:lnTo>
                      <a:lnTo>
                        <a:pt x="1935480" y="1468120"/>
                      </a:lnTo>
                      <a:lnTo>
                        <a:pt x="1965960" y="1498600"/>
                      </a:lnTo>
                      <a:lnTo>
                        <a:pt x="1988820" y="1534160"/>
                      </a:lnTo>
                      <a:lnTo>
                        <a:pt x="1981200" y="1572260"/>
                      </a:lnTo>
                      <a:lnTo>
                        <a:pt x="1940560" y="1630680"/>
                      </a:lnTo>
                      <a:lnTo>
                        <a:pt x="1905000" y="1681480"/>
                      </a:lnTo>
                      <a:lnTo>
                        <a:pt x="1866900" y="1732280"/>
                      </a:lnTo>
                      <a:lnTo>
                        <a:pt x="1861820" y="1747520"/>
                      </a:lnTo>
                      <a:lnTo>
                        <a:pt x="1805940" y="1778000"/>
                      </a:lnTo>
                      <a:lnTo>
                        <a:pt x="1775460" y="1808480"/>
                      </a:lnTo>
                      <a:lnTo>
                        <a:pt x="1747520" y="1818640"/>
                      </a:lnTo>
                      <a:lnTo>
                        <a:pt x="1691640" y="1849120"/>
                      </a:lnTo>
                      <a:lnTo>
                        <a:pt x="1640840" y="1866900"/>
                      </a:lnTo>
                      <a:lnTo>
                        <a:pt x="1605280" y="1871980"/>
                      </a:lnTo>
                      <a:lnTo>
                        <a:pt x="1569720" y="1887220"/>
                      </a:lnTo>
                      <a:lnTo>
                        <a:pt x="1460500" y="1877060"/>
                      </a:lnTo>
                      <a:lnTo>
                        <a:pt x="1376680" y="1846580"/>
                      </a:lnTo>
                      <a:lnTo>
                        <a:pt x="1402080" y="1899920"/>
                      </a:lnTo>
                      <a:lnTo>
                        <a:pt x="1412240" y="1950720"/>
                      </a:lnTo>
                      <a:lnTo>
                        <a:pt x="1427480" y="1978660"/>
                      </a:lnTo>
                      <a:lnTo>
                        <a:pt x="1442720" y="2026920"/>
                      </a:lnTo>
                      <a:lnTo>
                        <a:pt x="1422400" y="2042160"/>
                      </a:lnTo>
                      <a:lnTo>
                        <a:pt x="1386840" y="2054860"/>
                      </a:lnTo>
                      <a:lnTo>
                        <a:pt x="1351280" y="2067560"/>
                      </a:lnTo>
                      <a:lnTo>
                        <a:pt x="1328420" y="1998980"/>
                      </a:lnTo>
                      <a:lnTo>
                        <a:pt x="1252220" y="1920240"/>
                      </a:lnTo>
                      <a:lnTo>
                        <a:pt x="1198880" y="1856740"/>
                      </a:lnTo>
                      <a:lnTo>
                        <a:pt x="1168400" y="1772920"/>
                      </a:lnTo>
                      <a:lnTo>
                        <a:pt x="1150620" y="1678940"/>
                      </a:lnTo>
                      <a:lnTo>
                        <a:pt x="1109980" y="1617980"/>
                      </a:lnTo>
                      <a:lnTo>
                        <a:pt x="1094740" y="1551940"/>
                      </a:lnTo>
                      <a:lnTo>
                        <a:pt x="1087120" y="1521460"/>
                      </a:lnTo>
                      <a:lnTo>
                        <a:pt x="1051560" y="1511300"/>
                      </a:lnTo>
                      <a:lnTo>
                        <a:pt x="980440" y="1513840"/>
                      </a:lnTo>
                      <a:lnTo>
                        <a:pt x="901700" y="1503680"/>
                      </a:lnTo>
                      <a:lnTo>
                        <a:pt x="845820" y="1480820"/>
                      </a:lnTo>
                      <a:lnTo>
                        <a:pt x="800100" y="1450340"/>
                      </a:lnTo>
                      <a:lnTo>
                        <a:pt x="713740" y="1440180"/>
                      </a:lnTo>
                      <a:lnTo>
                        <a:pt x="665480" y="1432560"/>
                      </a:lnTo>
                      <a:lnTo>
                        <a:pt x="622300" y="1409700"/>
                      </a:lnTo>
                      <a:lnTo>
                        <a:pt x="591820" y="1379220"/>
                      </a:lnTo>
                      <a:lnTo>
                        <a:pt x="563880" y="1297940"/>
                      </a:lnTo>
                      <a:lnTo>
                        <a:pt x="556260" y="1216660"/>
                      </a:lnTo>
                      <a:lnTo>
                        <a:pt x="447040" y="1198880"/>
                      </a:lnTo>
                      <a:lnTo>
                        <a:pt x="363220" y="1178560"/>
                      </a:lnTo>
                      <a:lnTo>
                        <a:pt x="322580" y="1153160"/>
                      </a:lnTo>
                      <a:lnTo>
                        <a:pt x="299720" y="1120140"/>
                      </a:lnTo>
                      <a:lnTo>
                        <a:pt x="228600" y="1107440"/>
                      </a:lnTo>
                      <a:lnTo>
                        <a:pt x="127000" y="1082040"/>
                      </a:lnTo>
                      <a:lnTo>
                        <a:pt x="73660" y="1033780"/>
                      </a:lnTo>
                      <a:lnTo>
                        <a:pt x="58420" y="998220"/>
                      </a:lnTo>
                      <a:lnTo>
                        <a:pt x="48260" y="942340"/>
                      </a:lnTo>
                      <a:lnTo>
                        <a:pt x="20320" y="914400"/>
                      </a:lnTo>
                      <a:lnTo>
                        <a:pt x="0" y="878840"/>
                      </a:lnTo>
                      <a:lnTo>
                        <a:pt x="10160" y="764540"/>
                      </a:lnTo>
                      <a:lnTo>
                        <a:pt x="38100" y="660400"/>
                      </a:lnTo>
                      <a:lnTo>
                        <a:pt x="78740" y="553720"/>
                      </a:lnTo>
                      <a:lnTo>
                        <a:pt x="132080" y="474980"/>
                      </a:lnTo>
                      <a:lnTo>
                        <a:pt x="180340" y="406400"/>
                      </a:lnTo>
                      <a:lnTo>
                        <a:pt x="223520" y="353060"/>
                      </a:lnTo>
                      <a:lnTo>
                        <a:pt x="266700" y="327660"/>
                      </a:lnTo>
                      <a:lnTo>
                        <a:pt x="281940" y="284480"/>
                      </a:lnTo>
                      <a:lnTo>
                        <a:pt x="312420" y="261620"/>
                      </a:lnTo>
                      <a:lnTo>
                        <a:pt x="358140" y="210820"/>
                      </a:lnTo>
                      <a:lnTo>
                        <a:pt x="419100" y="170180"/>
                      </a:lnTo>
                      <a:lnTo>
                        <a:pt x="464820" y="139700"/>
                      </a:lnTo>
                      <a:lnTo>
                        <a:pt x="589280" y="76200"/>
                      </a:lnTo>
                      <a:lnTo>
                        <a:pt x="637540" y="66040"/>
                      </a:lnTo>
                      <a:lnTo>
                        <a:pt x="668020" y="45720"/>
                      </a:lnTo>
                      <a:lnTo>
                        <a:pt x="810260" y="15240"/>
                      </a:lnTo>
                      <a:lnTo>
                        <a:pt x="906780" y="5080"/>
                      </a:lnTo>
                      <a:lnTo>
                        <a:pt x="980440" y="2540"/>
                      </a:lnTo>
                      <a:lnTo>
                        <a:pt x="998220" y="22860"/>
                      </a:lnTo>
                      <a:lnTo>
                        <a:pt x="1033780" y="5080"/>
                      </a:lnTo>
                      <a:lnTo>
                        <a:pt x="1097280" y="0"/>
                      </a:lnTo>
                      <a:close/>
                    </a:path>
                  </a:pathLst>
                </a:custGeom>
                <a:solidFill>
                  <a:srgbClr val="E0927C">
                    <a:alpha val="3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" name="Freeform 132"/>
                <p:cNvSpPr/>
                <p:nvPr/>
              </p:nvSpPr>
              <p:spPr>
                <a:xfrm>
                  <a:off x="1597660" y="3843020"/>
                  <a:ext cx="772160" cy="467360"/>
                </a:xfrm>
                <a:custGeom>
                  <a:avLst/>
                  <a:gdLst>
                    <a:gd name="connsiteX0" fmla="*/ 17780 w 772160"/>
                    <a:gd name="connsiteY0" fmla="*/ 0 h 467360"/>
                    <a:gd name="connsiteX1" fmla="*/ 223520 w 772160"/>
                    <a:gd name="connsiteY1" fmla="*/ 7620 h 467360"/>
                    <a:gd name="connsiteX2" fmla="*/ 388620 w 772160"/>
                    <a:gd name="connsiteY2" fmla="*/ 22860 h 467360"/>
                    <a:gd name="connsiteX3" fmla="*/ 556260 w 772160"/>
                    <a:gd name="connsiteY3" fmla="*/ 20320 h 467360"/>
                    <a:gd name="connsiteX4" fmla="*/ 662940 w 772160"/>
                    <a:gd name="connsiteY4" fmla="*/ 22860 h 467360"/>
                    <a:gd name="connsiteX5" fmla="*/ 718820 w 772160"/>
                    <a:gd name="connsiteY5" fmla="*/ 48260 h 467360"/>
                    <a:gd name="connsiteX6" fmla="*/ 772160 w 772160"/>
                    <a:gd name="connsiteY6" fmla="*/ 106680 h 467360"/>
                    <a:gd name="connsiteX7" fmla="*/ 751840 w 772160"/>
                    <a:gd name="connsiteY7" fmla="*/ 157480 h 467360"/>
                    <a:gd name="connsiteX8" fmla="*/ 706120 w 772160"/>
                    <a:gd name="connsiteY8" fmla="*/ 228600 h 467360"/>
                    <a:gd name="connsiteX9" fmla="*/ 660400 w 772160"/>
                    <a:gd name="connsiteY9" fmla="*/ 297180 h 467360"/>
                    <a:gd name="connsiteX10" fmla="*/ 601980 w 772160"/>
                    <a:gd name="connsiteY10" fmla="*/ 347980 h 467360"/>
                    <a:gd name="connsiteX11" fmla="*/ 533400 w 772160"/>
                    <a:gd name="connsiteY11" fmla="*/ 391160 h 467360"/>
                    <a:gd name="connsiteX12" fmla="*/ 429260 w 772160"/>
                    <a:gd name="connsiteY12" fmla="*/ 447040 h 467360"/>
                    <a:gd name="connsiteX13" fmla="*/ 320040 w 772160"/>
                    <a:gd name="connsiteY13" fmla="*/ 467360 h 467360"/>
                    <a:gd name="connsiteX14" fmla="*/ 213360 w 772160"/>
                    <a:gd name="connsiteY14" fmla="*/ 441960 h 467360"/>
                    <a:gd name="connsiteX15" fmla="*/ 119380 w 772160"/>
                    <a:gd name="connsiteY15" fmla="*/ 408940 h 467360"/>
                    <a:gd name="connsiteX16" fmla="*/ 63500 w 772160"/>
                    <a:gd name="connsiteY16" fmla="*/ 335280 h 467360"/>
                    <a:gd name="connsiteX17" fmla="*/ 15240 w 772160"/>
                    <a:gd name="connsiteY17" fmla="*/ 223520 h 467360"/>
                    <a:gd name="connsiteX18" fmla="*/ 0 w 772160"/>
                    <a:gd name="connsiteY18" fmla="*/ 170180 h 467360"/>
                    <a:gd name="connsiteX19" fmla="*/ 2540 w 772160"/>
                    <a:gd name="connsiteY19" fmla="*/ 109220 h 467360"/>
                    <a:gd name="connsiteX20" fmla="*/ 7620 w 772160"/>
                    <a:gd name="connsiteY20" fmla="*/ 66040 h 467360"/>
                    <a:gd name="connsiteX21" fmla="*/ 17780 w 772160"/>
                    <a:gd name="connsiteY21" fmla="*/ 0 h 4673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2160" h="467360">
                      <a:moveTo>
                        <a:pt x="17780" y="0"/>
                      </a:moveTo>
                      <a:lnTo>
                        <a:pt x="223520" y="7620"/>
                      </a:lnTo>
                      <a:lnTo>
                        <a:pt x="388620" y="22860"/>
                      </a:lnTo>
                      <a:lnTo>
                        <a:pt x="556260" y="20320"/>
                      </a:lnTo>
                      <a:lnTo>
                        <a:pt x="662940" y="22860"/>
                      </a:lnTo>
                      <a:lnTo>
                        <a:pt x="718820" y="48260"/>
                      </a:lnTo>
                      <a:lnTo>
                        <a:pt x="772160" y="106680"/>
                      </a:lnTo>
                      <a:lnTo>
                        <a:pt x="751840" y="157480"/>
                      </a:lnTo>
                      <a:lnTo>
                        <a:pt x="706120" y="228600"/>
                      </a:lnTo>
                      <a:lnTo>
                        <a:pt x="660400" y="297180"/>
                      </a:lnTo>
                      <a:lnTo>
                        <a:pt x="601980" y="347980"/>
                      </a:lnTo>
                      <a:lnTo>
                        <a:pt x="533400" y="391160"/>
                      </a:lnTo>
                      <a:lnTo>
                        <a:pt x="429260" y="447040"/>
                      </a:lnTo>
                      <a:lnTo>
                        <a:pt x="320040" y="467360"/>
                      </a:lnTo>
                      <a:lnTo>
                        <a:pt x="213360" y="441960"/>
                      </a:lnTo>
                      <a:lnTo>
                        <a:pt x="119380" y="408940"/>
                      </a:lnTo>
                      <a:lnTo>
                        <a:pt x="63500" y="335280"/>
                      </a:lnTo>
                      <a:lnTo>
                        <a:pt x="15240" y="223520"/>
                      </a:lnTo>
                      <a:lnTo>
                        <a:pt x="0" y="170180"/>
                      </a:lnTo>
                      <a:lnTo>
                        <a:pt x="2540" y="109220"/>
                      </a:lnTo>
                      <a:lnTo>
                        <a:pt x="7620" y="66040"/>
                      </a:lnTo>
                      <a:lnTo>
                        <a:pt x="17780" y="0"/>
                      </a:lnTo>
                      <a:close/>
                    </a:path>
                  </a:pathLst>
                </a:custGeom>
                <a:solidFill>
                  <a:sysClr val="window" lastClr="FFFFFF">
                    <a:lumMod val="7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" name="Freeform 133"/>
                <p:cNvSpPr/>
                <p:nvPr/>
              </p:nvSpPr>
              <p:spPr>
                <a:xfrm>
                  <a:off x="880522" y="2734342"/>
                  <a:ext cx="1328420" cy="744220"/>
                </a:xfrm>
                <a:custGeom>
                  <a:avLst/>
                  <a:gdLst>
                    <a:gd name="connsiteX0" fmla="*/ 0 w 1328420"/>
                    <a:gd name="connsiteY0" fmla="*/ 175260 h 744220"/>
                    <a:gd name="connsiteX1" fmla="*/ 76200 w 1328420"/>
                    <a:gd name="connsiteY1" fmla="*/ 205740 h 744220"/>
                    <a:gd name="connsiteX2" fmla="*/ 167640 w 1328420"/>
                    <a:gd name="connsiteY2" fmla="*/ 195580 h 744220"/>
                    <a:gd name="connsiteX3" fmla="*/ 208280 w 1328420"/>
                    <a:gd name="connsiteY3" fmla="*/ 167640 h 744220"/>
                    <a:gd name="connsiteX4" fmla="*/ 241300 w 1328420"/>
                    <a:gd name="connsiteY4" fmla="*/ 142240 h 744220"/>
                    <a:gd name="connsiteX5" fmla="*/ 276860 w 1328420"/>
                    <a:gd name="connsiteY5" fmla="*/ 104140 h 744220"/>
                    <a:gd name="connsiteX6" fmla="*/ 330200 w 1328420"/>
                    <a:gd name="connsiteY6" fmla="*/ 66040 h 744220"/>
                    <a:gd name="connsiteX7" fmla="*/ 386080 w 1328420"/>
                    <a:gd name="connsiteY7" fmla="*/ 48260 h 744220"/>
                    <a:gd name="connsiteX8" fmla="*/ 439420 w 1328420"/>
                    <a:gd name="connsiteY8" fmla="*/ 60960 h 744220"/>
                    <a:gd name="connsiteX9" fmla="*/ 525780 w 1328420"/>
                    <a:gd name="connsiteY9" fmla="*/ 38100 h 744220"/>
                    <a:gd name="connsiteX10" fmla="*/ 596900 w 1328420"/>
                    <a:gd name="connsiteY10" fmla="*/ 12700 h 744220"/>
                    <a:gd name="connsiteX11" fmla="*/ 701040 w 1328420"/>
                    <a:gd name="connsiteY11" fmla="*/ 0 h 744220"/>
                    <a:gd name="connsiteX12" fmla="*/ 774700 w 1328420"/>
                    <a:gd name="connsiteY12" fmla="*/ 17780 h 744220"/>
                    <a:gd name="connsiteX13" fmla="*/ 828040 w 1328420"/>
                    <a:gd name="connsiteY13" fmla="*/ 50800 h 744220"/>
                    <a:gd name="connsiteX14" fmla="*/ 889000 w 1328420"/>
                    <a:gd name="connsiteY14" fmla="*/ 93980 h 744220"/>
                    <a:gd name="connsiteX15" fmla="*/ 977900 w 1328420"/>
                    <a:gd name="connsiteY15" fmla="*/ 104140 h 744220"/>
                    <a:gd name="connsiteX16" fmla="*/ 1038860 w 1328420"/>
                    <a:gd name="connsiteY16" fmla="*/ 91440 h 744220"/>
                    <a:gd name="connsiteX17" fmla="*/ 1089660 w 1328420"/>
                    <a:gd name="connsiteY17" fmla="*/ 66040 h 744220"/>
                    <a:gd name="connsiteX18" fmla="*/ 1125220 w 1328420"/>
                    <a:gd name="connsiteY18" fmla="*/ 137160 h 744220"/>
                    <a:gd name="connsiteX19" fmla="*/ 1183640 w 1328420"/>
                    <a:gd name="connsiteY19" fmla="*/ 175260 h 744220"/>
                    <a:gd name="connsiteX20" fmla="*/ 1247140 w 1328420"/>
                    <a:gd name="connsiteY20" fmla="*/ 210820 h 744220"/>
                    <a:gd name="connsiteX21" fmla="*/ 1328420 w 1328420"/>
                    <a:gd name="connsiteY21" fmla="*/ 205740 h 744220"/>
                    <a:gd name="connsiteX22" fmla="*/ 1318260 w 1328420"/>
                    <a:gd name="connsiteY22" fmla="*/ 251460 h 744220"/>
                    <a:gd name="connsiteX23" fmla="*/ 1308100 w 1328420"/>
                    <a:gd name="connsiteY23" fmla="*/ 320040 h 744220"/>
                    <a:gd name="connsiteX24" fmla="*/ 1318260 w 1328420"/>
                    <a:gd name="connsiteY24" fmla="*/ 363220 h 744220"/>
                    <a:gd name="connsiteX25" fmla="*/ 1320800 w 1328420"/>
                    <a:gd name="connsiteY25" fmla="*/ 495300 h 744220"/>
                    <a:gd name="connsiteX26" fmla="*/ 1315720 w 1328420"/>
                    <a:gd name="connsiteY26" fmla="*/ 574040 h 744220"/>
                    <a:gd name="connsiteX27" fmla="*/ 1295400 w 1328420"/>
                    <a:gd name="connsiteY27" fmla="*/ 635000 h 744220"/>
                    <a:gd name="connsiteX28" fmla="*/ 1259840 w 1328420"/>
                    <a:gd name="connsiteY28" fmla="*/ 678180 h 744220"/>
                    <a:gd name="connsiteX29" fmla="*/ 1242060 w 1328420"/>
                    <a:gd name="connsiteY29" fmla="*/ 723900 h 744220"/>
                    <a:gd name="connsiteX30" fmla="*/ 1216660 w 1328420"/>
                    <a:gd name="connsiteY30" fmla="*/ 741680 h 744220"/>
                    <a:gd name="connsiteX31" fmla="*/ 1191260 w 1328420"/>
                    <a:gd name="connsiteY31" fmla="*/ 744220 h 744220"/>
                    <a:gd name="connsiteX32" fmla="*/ 1170940 w 1328420"/>
                    <a:gd name="connsiteY32" fmla="*/ 728980 h 744220"/>
                    <a:gd name="connsiteX33" fmla="*/ 1163320 w 1328420"/>
                    <a:gd name="connsiteY33" fmla="*/ 706120 h 744220"/>
                    <a:gd name="connsiteX34" fmla="*/ 1158240 w 1328420"/>
                    <a:gd name="connsiteY34" fmla="*/ 670560 h 744220"/>
                    <a:gd name="connsiteX35" fmla="*/ 1173480 w 1328420"/>
                    <a:gd name="connsiteY35" fmla="*/ 612140 h 744220"/>
                    <a:gd name="connsiteX36" fmla="*/ 1170940 w 1328420"/>
                    <a:gd name="connsiteY36" fmla="*/ 502920 h 744220"/>
                    <a:gd name="connsiteX37" fmla="*/ 1132840 w 1328420"/>
                    <a:gd name="connsiteY37" fmla="*/ 436880 h 744220"/>
                    <a:gd name="connsiteX38" fmla="*/ 1079500 w 1328420"/>
                    <a:gd name="connsiteY38" fmla="*/ 342900 h 744220"/>
                    <a:gd name="connsiteX39" fmla="*/ 998220 w 1328420"/>
                    <a:gd name="connsiteY39" fmla="*/ 276860 h 744220"/>
                    <a:gd name="connsiteX40" fmla="*/ 944880 w 1328420"/>
                    <a:gd name="connsiteY40" fmla="*/ 243840 h 744220"/>
                    <a:gd name="connsiteX41" fmla="*/ 843280 w 1328420"/>
                    <a:gd name="connsiteY41" fmla="*/ 226060 h 744220"/>
                    <a:gd name="connsiteX42" fmla="*/ 749300 w 1328420"/>
                    <a:gd name="connsiteY42" fmla="*/ 218440 h 744220"/>
                    <a:gd name="connsiteX43" fmla="*/ 701040 w 1328420"/>
                    <a:gd name="connsiteY43" fmla="*/ 205740 h 744220"/>
                    <a:gd name="connsiteX44" fmla="*/ 586740 w 1328420"/>
                    <a:gd name="connsiteY44" fmla="*/ 210820 h 744220"/>
                    <a:gd name="connsiteX45" fmla="*/ 520700 w 1328420"/>
                    <a:gd name="connsiteY45" fmla="*/ 220980 h 744220"/>
                    <a:gd name="connsiteX46" fmla="*/ 485140 w 1328420"/>
                    <a:gd name="connsiteY46" fmla="*/ 226060 h 744220"/>
                    <a:gd name="connsiteX47" fmla="*/ 393700 w 1328420"/>
                    <a:gd name="connsiteY47" fmla="*/ 246380 h 744220"/>
                    <a:gd name="connsiteX48" fmla="*/ 353060 w 1328420"/>
                    <a:gd name="connsiteY48" fmla="*/ 269240 h 744220"/>
                    <a:gd name="connsiteX49" fmla="*/ 332740 w 1328420"/>
                    <a:gd name="connsiteY49" fmla="*/ 289560 h 744220"/>
                    <a:gd name="connsiteX50" fmla="*/ 284480 w 1328420"/>
                    <a:gd name="connsiteY50" fmla="*/ 314960 h 744220"/>
                    <a:gd name="connsiteX51" fmla="*/ 236220 w 1328420"/>
                    <a:gd name="connsiteY51" fmla="*/ 340360 h 744220"/>
                    <a:gd name="connsiteX52" fmla="*/ 218440 w 1328420"/>
                    <a:gd name="connsiteY52" fmla="*/ 383540 h 744220"/>
                    <a:gd name="connsiteX53" fmla="*/ 193040 w 1328420"/>
                    <a:gd name="connsiteY53" fmla="*/ 431800 h 744220"/>
                    <a:gd name="connsiteX54" fmla="*/ 170180 w 1328420"/>
                    <a:gd name="connsiteY54" fmla="*/ 480060 h 744220"/>
                    <a:gd name="connsiteX55" fmla="*/ 170180 w 1328420"/>
                    <a:gd name="connsiteY55" fmla="*/ 535940 h 744220"/>
                    <a:gd name="connsiteX56" fmla="*/ 180340 w 1328420"/>
                    <a:gd name="connsiteY56" fmla="*/ 596900 h 744220"/>
                    <a:gd name="connsiteX57" fmla="*/ 228600 w 1328420"/>
                    <a:gd name="connsiteY57" fmla="*/ 629920 h 744220"/>
                    <a:gd name="connsiteX58" fmla="*/ 167640 w 1328420"/>
                    <a:gd name="connsiteY58" fmla="*/ 650240 h 744220"/>
                    <a:gd name="connsiteX59" fmla="*/ 129540 w 1328420"/>
                    <a:gd name="connsiteY59" fmla="*/ 670560 h 744220"/>
                    <a:gd name="connsiteX60" fmla="*/ 73660 w 1328420"/>
                    <a:gd name="connsiteY60" fmla="*/ 607060 h 744220"/>
                    <a:gd name="connsiteX61" fmla="*/ 45720 w 1328420"/>
                    <a:gd name="connsiteY61" fmla="*/ 518160 h 744220"/>
                    <a:gd name="connsiteX62" fmla="*/ 40640 w 1328420"/>
                    <a:gd name="connsiteY62" fmla="*/ 449580 h 744220"/>
                    <a:gd name="connsiteX63" fmla="*/ 68580 w 1328420"/>
                    <a:gd name="connsiteY63" fmla="*/ 396240 h 744220"/>
                    <a:gd name="connsiteX64" fmla="*/ 101600 w 1328420"/>
                    <a:gd name="connsiteY64" fmla="*/ 327660 h 744220"/>
                    <a:gd name="connsiteX65" fmla="*/ 104140 w 1328420"/>
                    <a:gd name="connsiteY65" fmla="*/ 292100 h 744220"/>
                    <a:gd name="connsiteX66" fmla="*/ 101600 w 1328420"/>
                    <a:gd name="connsiteY66" fmla="*/ 246380 h 744220"/>
                    <a:gd name="connsiteX67" fmla="*/ 0 w 1328420"/>
                    <a:gd name="connsiteY67" fmla="*/ 175260 h 744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1328420" h="744220">
                      <a:moveTo>
                        <a:pt x="0" y="175260"/>
                      </a:moveTo>
                      <a:lnTo>
                        <a:pt x="76200" y="205740"/>
                      </a:lnTo>
                      <a:lnTo>
                        <a:pt x="167640" y="195580"/>
                      </a:lnTo>
                      <a:lnTo>
                        <a:pt x="208280" y="167640"/>
                      </a:lnTo>
                      <a:lnTo>
                        <a:pt x="241300" y="142240"/>
                      </a:lnTo>
                      <a:lnTo>
                        <a:pt x="276860" y="104140"/>
                      </a:lnTo>
                      <a:lnTo>
                        <a:pt x="330200" y="66040"/>
                      </a:lnTo>
                      <a:lnTo>
                        <a:pt x="386080" y="48260"/>
                      </a:lnTo>
                      <a:lnTo>
                        <a:pt x="439420" y="60960"/>
                      </a:lnTo>
                      <a:lnTo>
                        <a:pt x="525780" y="38100"/>
                      </a:lnTo>
                      <a:lnTo>
                        <a:pt x="596900" y="12700"/>
                      </a:lnTo>
                      <a:lnTo>
                        <a:pt x="701040" y="0"/>
                      </a:lnTo>
                      <a:lnTo>
                        <a:pt x="774700" y="17780"/>
                      </a:lnTo>
                      <a:lnTo>
                        <a:pt x="828040" y="50800"/>
                      </a:lnTo>
                      <a:lnTo>
                        <a:pt x="889000" y="93980"/>
                      </a:lnTo>
                      <a:lnTo>
                        <a:pt x="977900" y="104140"/>
                      </a:lnTo>
                      <a:lnTo>
                        <a:pt x="1038860" y="91440"/>
                      </a:lnTo>
                      <a:lnTo>
                        <a:pt x="1089660" y="66040"/>
                      </a:lnTo>
                      <a:lnTo>
                        <a:pt x="1125220" y="137160"/>
                      </a:lnTo>
                      <a:lnTo>
                        <a:pt x="1183640" y="175260"/>
                      </a:lnTo>
                      <a:lnTo>
                        <a:pt x="1247140" y="210820"/>
                      </a:lnTo>
                      <a:lnTo>
                        <a:pt x="1328420" y="205740"/>
                      </a:lnTo>
                      <a:lnTo>
                        <a:pt x="1318260" y="251460"/>
                      </a:lnTo>
                      <a:lnTo>
                        <a:pt x="1308100" y="320040"/>
                      </a:lnTo>
                      <a:lnTo>
                        <a:pt x="1318260" y="363220"/>
                      </a:lnTo>
                      <a:cubicBezTo>
                        <a:pt x="1319107" y="407247"/>
                        <a:pt x="1319953" y="451273"/>
                        <a:pt x="1320800" y="495300"/>
                      </a:cubicBezTo>
                      <a:lnTo>
                        <a:pt x="1315720" y="574040"/>
                      </a:lnTo>
                      <a:lnTo>
                        <a:pt x="1295400" y="635000"/>
                      </a:lnTo>
                      <a:lnTo>
                        <a:pt x="1259840" y="678180"/>
                      </a:lnTo>
                      <a:lnTo>
                        <a:pt x="1242060" y="723900"/>
                      </a:lnTo>
                      <a:lnTo>
                        <a:pt x="1216660" y="741680"/>
                      </a:lnTo>
                      <a:lnTo>
                        <a:pt x="1191260" y="744220"/>
                      </a:lnTo>
                      <a:lnTo>
                        <a:pt x="1170940" y="728980"/>
                      </a:lnTo>
                      <a:lnTo>
                        <a:pt x="1163320" y="706120"/>
                      </a:lnTo>
                      <a:lnTo>
                        <a:pt x="1158240" y="670560"/>
                      </a:lnTo>
                      <a:lnTo>
                        <a:pt x="1173480" y="612140"/>
                      </a:lnTo>
                      <a:cubicBezTo>
                        <a:pt x="1172633" y="575733"/>
                        <a:pt x="1171787" y="539327"/>
                        <a:pt x="1170940" y="502920"/>
                      </a:cubicBezTo>
                      <a:lnTo>
                        <a:pt x="1132840" y="436880"/>
                      </a:lnTo>
                      <a:lnTo>
                        <a:pt x="1079500" y="342900"/>
                      </a:lnTo>
                      <a:lnTo>
                        <a:pt x="998220" y="276860"/>
                      </a:lnTo>
                      <a:lnTo>
                        <a:pt x="944880" y="243840"/>
                      </a:lnTo>
                      <a:lnTo>
                        <a:pt x="843280" y="226060"/>
                      </a:lnTo>
                      <a:lnTo>
                        <a:pt x="749300" y="218440"/>
                      </a:lnTo>
                      <a:lnTo>
                        <a:pt x="701040" y="205740"/>
                      </a:lnTo>
                      <a:lnTo>
                        <a:pt x="586740" y="210820"/>
                      </a:lnTo>
                      <a:lnTo>
                        <a:pt x="520700" y="220980"/>
                      </a:lnTo>
                      <a:lnTo>
                        <a:pt x="485140" y="226060"/>
                      </a:lnTo>
                      <a:lnTo>
                        <a:pt x="393700" y="246380"/>
                      </a:lnTo>
                      <a:lnTo>
                        <a:pt x="353060" y="269240"/>
                      </a:lnTo>
                      <a:lnTo>
                        <a:pt x="332740" y="289560"/>
                      </a:lnTo>
                      <a:lnTo>
                        <a:pt x="284480" y="314960"/>
                      </a:lnTo>
                      <a:lnTo>
                        <a:pt x="236220" y="340360"/>
                      </a:lnTo>
                      <a:lnTo>
                        <a:pt x="218440" y="383540"/>
                      </a:lnTo>
                      <a:lnTo>
                        <a:pt x="193040" y="431800"/>
                      </a:lnTo>
                      <a:lnTo>
                        <a:pt x="170180" y="480060"/>
                      </a:lnTo>
                      <a:lnTo>
                        <a:pt x="170180" y="535940"/>
                      </a:lnTo>
                      <a:lnTo>
                        <a:pt x="180340" y="596900"/>
                      </a:lnTo>
                      <a:lnTo>
                        <a:pt x="228600" y="629920"/>
                      </a:lnTo>
                      <a:lnTo>
                        <a:pt x="167640" y="650240"/>
                      </a:lnTo>
                      <a:lnTo>
                        <a:pt x="129540" y="670560"/>
                      </a:lnTo>
                      <a:lnTo>
                        <a:pt x="73660" y="607060"/>
                      </a:lnTo>
                      <a:lnTo>
                        <a:pt x="45720" y="518160"/>
                      </a:lnTo>
                      <a:lnTo>
                        <a:pt x="40640" y="449580"/>
                      </a:lnTo>
                      <a:lnTo>
                        <a:pt x="68580" y="396240"/>
                      </a:lnTo>
                      <a:lnTo>
                        <a:pt x="101600" y="327660"/>
                      </a:lnTo>
                      <a:lnTo>
                        <a:pt x="104140" y="292100"/>
                      </a:lnTo>
                      <a:lnTo>
                        <a:pt x="101600" y="246380"/>
                      </a:lnTo>
                      <a:lnTo>
                        <a:pt x="0" y="175260"/>
                      </a:lnTo>
                      <a:close/>
                    </a:path>
                  </a:pathLst>
                </a:custGeom>
                <a:solidFill>
                  <a:srgbClr val="E7E6E6">
                    <a:lumMod val="75000"/>
                    <a:alpha val="36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5" name="Freeform 134"/>
                <p:cNvSpPr/>
                <p:nvPr/>
              </p:nvSpPr>
              <p:spPr>
                <a:xfrm>
                  <a:off x="1374140" y="3225800"/>
                  <a:ext cx="535940" cy="289560"/>
                </a:xfrm>
                <a:custGeom>
                  <a:avLst/>
                  <a:gdLst>
                    <a:gd name="connsiteX0" fmla="*/ 0 w 535940"/>
                    <a:gd name="connsiteY0" fmla="*/ 91440 h 289560"/>
                    <a:gd name="connsiteX1" fmla="*/ 63500 w 535940"/>
                    <a:gd name="connsiteY1" fmla="*/ 25400 h 289560"/>
                    <a:gd name="connsiteX2" fmla="*/ 104140 w 535940"/>
                    <a:gd name="connsiteY2" fmla="*/ 15240 h 289560"/>
                    <a:gd name="connsiteX3" fmla="*/ 167640 w 535940"/>
                    <a:gd name="connsiteY3" fmla="*/ 0 h 289560"/>
                    <a:gd name="connsiteX4" fmla="*/ 279400 w 535940"/>
                    <a:gd name="connsiteY4" fmla="*/ 17780 h 289560"/>
                    <a:gd name="connsiteX5" fmla="*/ 375920 w 535940"/>
                    <a:gd name="connsiteY5" fmla="*/ 33020 h 289560"/>
                    <a:gd name="connsiteX6" fmla="*/ 462280 w 535940"/>
                    <a:gd name="connsiteY6" fmla="*/ 68580 h 289560"/>
                    <a:gd name="connsiteX7" fmla="*/ 480060 w 535940"/>
                    <a:gd name="connsiteY7" fmla="*/ 101600 h 289560"/>
                    <a:gd name="connsiteX8" fmla="*/ 497840 w 535940"/>
                    <a:gd name="connsiteY8" fmla="*/ 111760 h 289560"/>
                    <a:gd name="connsiteX9" fmla="*/ 535940 w 535940"/>
                    <a:gd name="connsiteY9" fmla="*/ 167640 h 289560"/>
                    <a:gd name="connsiteX10" fmla="*/ 513080 w 535940"/>
                    <a:gd name="connsiteY10" fmla="*/ 220980 h 289560"/>
                    <a:gd name="connsiteX11" fmla="*/ 439420 w 535940"/>
                    <a:gd name="connsiteY11" fmla="*/ 259080 h 289560"/>
                    <a:gd name="connsiteX12" fmla="*/ 365760 w 535940"/>
                    <a:gd name="connsiteY12" fmla="*/ 266700 h 289560"/>
                    <a:gd name="connsiteX13" fmla="*/ 332740 w 535940"/>
                    <a:gd name="connsiteY13" fmla="*/ 266700 h 289560"/>
                    <a:gd name="connsiteX14" fmla="*/ 259080 w 535940"/>
                    <a:gd name="connsiteY14" fmla="*/ 287020 h 289560"/>
                    <a:gd name="connsiteX15" fmla="*/ 195580 w 535940"/>
                    <a:gd name="connsiteY15" fmla="*/ 287020 h 289560"/>
                    <a:gd name="connsiteX16" fmla="*/ 149860 w 535940"/>
                    <a:gd name="connsiteY16" fmla="*/ 289560 h 289560"/>
                    <a:gd name="connsiteX17" fmla="*/ 104140 w 535940"/>
                    <a:gd name="connsiteY17" fmla="*/ 279400 h 289560"/>
                    <a:gd name="connsiteX18" fmla="*/ 53340 w 535940"/>
                    <a:gd name="connsiteY18" fmla="*/ 248920 h 289560"/>
                    <a:gd name="connsiteX19" fmla="*/ 10160 w 535940"/>
                    <a:gd name="connsiteY19" fmla="*/ 205740 h 289560"/>
                    <a:gd name="connsiteX20" fmla="*/ 0 w 535940"/>
                    <a:gd name="connsiteY20" fmla="*/ 91440 h 289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535940" h="289560">
                      <a:moveTo>
                        <a:pt x="0" y="91440"/>
                      </a:moveTo>
                      <a:lnTo>
                        <a:pt x="63500" y="25400"/>
                      </a:lnTo>
                      <a:lnTo>
                        <a:pt x="104140" y="15240"/>
                      </a:lnTo>
                      <a:lnTo>
                        <a:pt x="167640" y="0"/>
                      </a:lnTo>
                      <a:lnTo>
                        <a:pt x="279400" y="17780"/>
                      </a:lnTo>
                      <a:lnTo>
                        <a:pt x="375920" y="33020"/>
                      </a:lnTo>
                      <a:lnTo>
                        <a:pt x="462280" y="68580"/>
                      </a:lnTo>
                      <a:lnTo>
                        <a:pt x="480060" y="101600"/>
                      </a:lnTo>
                      <a:lnTo>
                        <a:pt x="497840" y="111760"/>
                      </a:lnTo>
                      <a:lnTo>
                        <a:pt x="535940" y="167640"/>
                      </a:lnTo>
                      <a:lnTo>
                        <a:pt x="513080" y="220980"/>
                      </a:lnTo>
                      <a:lnTo>
                        <a:pt x="439420" y="259080"/>
                      </a:lnTo>
                      <a:lnTo>
                        <a:pt x="365760" y="266700"/>
                      </a:lnTo>
                      <a:lnTo>
                        <a:pt x="332740" y="266700"/>
                      </a:lnTo>
                      <a:lnTo>
                        <a:pt x="259080" y="287020"/>
                      </a:lnTo>
                      <a:lnTo>
                        <a:pt x="195580" y="287020"/>
                      </a:lnTo>
                      <a:lnTo>
                        <a:pt x="149860" y="289560"/>
                      </a:lnTo>
                      <a:lnTo>
                        <a:pt x="104140" y="279400"/>
                      </a:lnTo>
                      <a:lnTo>
                        <a:pt x="53340" y="248920"/>
                      </a:lnTo>
                      <a:lnTo>
                        <a:pt x="10160" y="205740"/>
                      </a:lnTo>
                      <a:lnTo>
                        <a:pt x="0" y="91440"/>
                      </a:lnTo>
                      <a:close/>
                    </a:path>
                  </a:pathLst>
                </a:custGeom>
                <a:solidFill>
                  <a:sysClr val="window" lastClr="FFFFFF">
                    <a:lumMod val="85000"/>
                    <a:alpha val="4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36" name="TextBox 135"/>
            <p:cNvSpPr txBox="1"/>
            <p:nvPr/>
          </p:nvSpPr>
          <p:spPr>
            <a:xfrm>
              <a:off x="542737" y="3390175"/>
              <a:ext cx="17788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Resting state-fMRI activation </a:t>
              </a:r>
              <a:r>
                <a:rPr lang="en-US" sz="12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timecourses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Rounded Rectangle 136"/>
            <p:cNvSpPr/>
            <p:nvPr/>
          </p:nvSpPr>
          <p:spPr>
            <a:xfrm>
              <a:off x="2670037" y="3314701"/>
              <a:ext cx="1646628" cy="1797313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38" name="Group 137"/>
            <p:cNvGrpSpPr/>
            <p:nvPr/>
          </p:nvGrpSpPr>
          <p:grpSpPr>
            <a:xfrm>
              <a:off x="2802126" y="3388854"/>
              <a:ext cx="1336808" cy="1632828"/>
              <a:chOff x="4331955" y="1651526"/>
              <a:chExt cx="1198860" cy="1464334"/>
            </a:xfrm>
          </p:grpSpPr>
          <p:grpSp>
            <p:nvGrpSpPr>
              <p:cNvPr id="139" name="Group 138"/>
              <p:cNvGrpSpPr/>
              <p:nvPr/>
            </p:nvGrpSpPr>
            <p:grpSpPr>
              <a:xfrm>
                <a:off x="4352867" y="1999683"/>
                <a:ext cx="1129415" cy="1116177"/>
                <a:chOff x="995256" y="2515510"/>
                <a:chExt cx="2262066" cy="2183781"/>
              </a:xfrm>
            </p:grpSpPr>
            <p:grpSp>
              <p:nvGrpSpPr>
                <p:cNvPr id="141" name="Group 140"/>
                <p:cNvGrpSpPr/>
                <p:nvPr/>
              </p:nvGrpSpPr>
              <p:grpSpPr>
                <a:xfrm>
                  <a:off x="995256" y="2515510"/>
                  <a:ext cx="2262066" cy="2183781"/>
                  <a:chOff x="307935" y="2362672"/>
                  <a:chExt cx="2262066" cy="2183781"/>
                </a:xfrm>
              </p:grpSpPr>
              <p:pic>
                <p:nvPicPr>
                  <p:cNvPr id="148" name="Picture 147"/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r="15371"/>
                  <a:stretch/>
                </p:blipFill>
                <p:spPr>
                  <a:xfrm>
                    <a:off x="307935" y="2362672"/>
                    <a:ext cx="2262066" cy="2183781"/>
                  </a:xfrm>
                  <a:prstGeom prst="rect">
                    <a:avLst/>
                  </a:prstGeom>
                </p:spPr>
              </p:pic>
              <p:grpSp>
                <p:nvGrpSpPr>
                  <p:cNvPr id="149" name="Group 148"/>
                  <p:cNvGrpSpPr/>
                  <p:nvPr/>
                </p:nvGrpSpPr>
                <p:grpSpPr>
                  <a:xfrm>
                    <a:off x="376019" y="2426964"/>
                    <a:ext cx="2161540" cy="2067560"/>
                    <a:chOff x="375920" y="2420620"/>
                    <a:chExt cx="2161540" cy="2067560"/>
                  </a:xfrm>
                </p:grpSpPr>
                <p:sp>
                  <p:nvSpPr>
                    <p:cNvPr id="150" name="Freeform 149"/>
                    <p:cNvSpPr/>
                    <p:nvPr/>
                  </p:nvSpPr>
                  <p:spPr>
                    <a:xfrm>
                      <a:off x="375920" y="2420620"/>
                      <a:ext cx="2161540" cy="2067560"/>
                    </a:xfrm>
                    <a:custGeom>
                      <a:avLst/>
                      <a:gdLst>
                        <a:gd name="connsiteX0" fmla="*/ 1097280 w 2161540"/>
                        <a:gd name="connsiteY0" fmla="*/ 0 h 2067560"/>
                        <a:gd name="connsiteX1" fmla="*/ 1198880 w 2161540"/>
                        <a:gd name="connsiteY1" fmla="*/ 20320 h 2067560"/>
                        <a:gd name="connsiteX2" fmla="*/ 1333500 w 2161540"/>
                        <a:gd name="connsiteY2" fmla="*/ 27940 h 2067560"/>
                        <a:gd name="connsiteX3" fmla="*/ 1455420 w 2161540"/>
                        <a:gd name="connsiteY3" fmla="*/ 30480 h 2067560"/>
                        <a:gd name="connsiteX4" fmla="*/ 1587500 w 2161540"/>
                        <a:gd name="connsiteY4" fmla="*/ 63500 h 2067560"/>
                        <a:gd name="connsiteX5" fmla="*/ 1668780 w 2161540"/>
                        <a:gd name="connsiteY5" fmla="*/ 119380 h 2067560"/>
                        <a:gd name="connsiteX6" fmla="*/ 1684020 w 2161540"/>
                        <a:gd name="connsiteY6" fmla="*/ 152400 h 2067560"/>
                        <a:gd name="connsiteX7" fmla="*/ 1795780 w 2161540"/>
                        <a:gd name="connsiteY7" fmla="*/ 200660 h 2067560"/>
                        <a:gd name="connsiteX8" fmla="*/ 1910080 w 2161540"/>
                        <a:gd name="connsiteY8" fmla="*/ 269240 h 2067560"/>
                        <a:gd name="connsiteX9" fmla="*/ 1955800 w 2161540"/>
                        <a:gd name="connsiteY9" fmla="*/ 345440 h 2067560"/>
                        <a:gd name="connsiteX10" fmla="*/ 2011680 w 2161540"/>
                        <a:gd name="connsiteY10" fmla="*/ 454660 h 2067560"/>
                        <a:gd name="connsiteX11" fmla="*/ 2059940 w 2161540"/>
                        <a:gd name="connsiteY11" fmla="*/ 518160 h 2067560"/>
                        <a:gd name="connsiteX12" fmla="*/ 2103120 w 2161540"/>
                        <a:gd name="connsiteY12" fmla="*/ 604520 h 2067560"/>
                        <a:gd name="connsiteX13" fmla="*/ 2133600 w 2161540"/>
                        <a:gd name="connsiteY13" fmla="*/ 668020 h 2067560"/>
                        <a:gd name="connsiteX14" fmla="*/ 2148840 w 2161540"/>
                        <a:gd name="connsiteY14" fmla="*/ 787400 h 2067560"/>
                        <a:gd name="connsiteX15" fmla="*/ 2138680 w 2161540"/>
                        <a:gd name="connsiteY15" fmla="*/ 840740 h 2067560"/>
                        <a:gd name="connsiteX16" fmla="*/ 2115820 w 2161540"/>
                        <a:gd name="connsiteY16" fmla="*/ 866140 h 2067560"/>
                        <a:gd name="connsiteX17" fmla="*/ 2148840 w 2161540"/>
                        <a:gd name="connsiteY17" fmla="*/ 909320 h 2067560"/>
                        <a:gd name="connsiteX18" fmla="*/ 2161540 w 2161540"/>
                        <a:gd name="connsiteY18" fmla="*/ 995680 h 2067560"/>
                        <a:gd name="connsiteX19" fmla="*/ 2161540 w 2161540"/>
                        <a:gd name="connsiteY19" fmla="*/ 1097280 h 2067560"/>
                        <a:gd name="connsiteX20" fmla="*/ 2138680 w 2161540"/>
                        <a:gd name="connsiteY20" fmla="*/ 1193800 h 2067560"/>
                        <a:gd name="connsiteX21" fmla="*/ 2143760 w 2161540"/>
                        <a:gd name="connsiteY21" fmla="*/ 1277620 h 2067560"/>
                        <a:gd name="connsiteX22" fmla="*/ 2113280 w 2161540"/>
                        <a:gd name="connsiteY22" fmla="*/ 1343660 h 2067560"/>
                        <a:gd name="connsiteX23" fmla="*/ 2087880 w 2161540"/>
                        <a:gd name="connsiteY23" fmla="*/ 1371600 h 2067560"/>
                        <a:gd name="connsiteX24" fmla="*/ 2044700 w 2161540"/>
                        <a:gd name="connsiteY24" fmla="*/ 1430020 h 2067560"/>
                        <a:gd name="connsiteX25" fmla="*/ 1993900 w 2161540"/>
                        <a:gd name="connsiteY25" fmla="*/ 1450340 h 2067560"/>
                        <a:gd name="connsiteX26" fmla="*/ 1912620 w 2161540"/>
                        <a:gd name="connsiteY26" fmla="*/ 1435100 h 2067560"/>
                        <a:gd name="connsiteX27" fmla="*/ 1892300 w 2161540"/>
                        <a:gd name="connsiteY27" fmla="*/ 1430020 h 2067560"/>
                        <a:gd name="connsiteX28" fmla="*/ 1864360 w 2161540"/>
                        <a:gd name="connsiteY28" fmla="*/ 1445260 h 2067560"/>
                        <a:gd name="connsiteX29" fmla="*/ 1935480 w 2161540"/>
                        <a:gd name="connsiteY29" fmla="*/ 1468120 h 2067560"/>
                        <a:gd name="connsiteX30" fmla="*/ 1965960 w 2161540"/>
                        <a:gd name="connsiteY30" fmla="*/ 1498600 h 2067560"/>
                        <a:gd name="connsiteX31" fmla="*/ 1988820 w 2161540"/>
                        <a:gd name="connsiteY31" fmla="*/ 1534160 h 2067560"/>
                        <a:gd name="connsiteX32" fmla="*/ 1981200 w 2161540"/>
                        <a:gd name="connsiteY32" fmla="*/ 1572260 h 2067560"/>
                        <a:gd name="connsiteX33" fmla="*/ 1940560 w 2161540"/>
                        <a:gd name="connsiteY33" fmla="*/ 1630680 h 2067560"/>
                        <a:gd name="connsiteX34" fmla="*/ 1905000 w 2161540"/>
                        <a:gd name="connsiteY34" fmla="*/ 1681480 h 2067560"/>
                        <a:gd name="connsiteX35" fmla="*/ 1866900 w 2161540"/>
                        <a:gd name="connsiteY35" fmla="*/ 1732280 h 2067560"/>
                        <a:gd name="connsiteX36" fmla="*/ 1861820 w 2161540"/>
                        <a:gd name="connsiteY36" fmla="*/ 1747520 h 2067560"/>
                        <a:gd name="connsiteX37" fmla="*/ 1805940 w 2161540"/>
                        <a:gd name="connsiteY37" fmla="*/ 1778000 h 2067560"/>
                        <a:gd name="connsiteX38" fmla="*/ 1775460 w 2161540"/>
                        <a:gd name="connsiteY38" fmla="*/ 1808480 h 2067560"/>
                        <a:gd name="connsiteX39" fmla="*/ 1747520 w 2161540"/>
                        <a:gd name="connsiteY39" fmla="*/ 1818640 h 2067560"/>
                        <a:gd name="connsiteX40" fmla="*/ 1691640 w 2161540"/>
                        <a:gd name="connsiteY40" fmla="*/ 1849120 h 2067560"/>
                        <a:gd name="connsiteX41" fmla="*/ 1640840 w 2161540"/>
                        <a:gd name="connsiteY41" fmla="*/ 1866900 h 2067560"/>
                        <a:gd name="connsiteX42" fmla="*/ 1605280 w 2161540"/>
                        <a:gd name="connsiteY42" fmla="*/ 1871980 h 2067560"/>
                        <a:gd name="connsiteX43" fmla="*/ 1569720 w 2161540"/>
                        <a:gd name="connsiteY43" fmla="*/ 1887220 h 2067560"/>
                        <a:gd name="connsiteX44" fmla="*/ 1460500 w 2161540"/>
                        <a:gd name="connsiteY44" fmla="*/ 1877060 h 2067560"/>
                        <a:gd name="connsiteX45" fmla="*/ 1376680 w 2161540"/>
                        <a:gd name="connsiteY45" fmla="*/ 1846580 h 2067560"/>
                        <a:gd name="connsiteX46" fmla="*/ 1402080 w 2161540"/>
                        <a:gd name="connsiteY46" fmla="*/ 1899920 h 2067560"/>
                        <a:gd name="connsiteX47" fmla="*/ 1412240 w 2161540"/>
                        <a:gd name="connsiteY47" fmla="*/ 1950720 h 2067560"/>
                        <a:gd name="connsiteX48" fmla="*/ 1427480 w 2161540"/>
                        <a:gd name="connsiteY48" fmla="*/ 1978660 h 2067560"/>
                        <a:gd name="connsiteX49" fmla="*/ 1442720 w 2161540"/>
                        <a:gd name="connsiteY49" fmla="*/ 2026920 h 2067560"/>
                        <a:gd name="connsiteX50" fmla="*/ 1422400 w 2161540"/>
                        <a:gd name="connsiteY50" fmla="*/ 2042160 h 2067560"/>
                        <a:gd name="connsiteX51" fmla="*/ 1386840 w 2161540"/>
                        <a:gd name="connsiteY51" fmla="*/ 2054860 h 2067560"/>
                        <a:gd name="connsiteX52" fmla="*/ 1351280 w 2161540"/>
                        <a:gd name="connsiteY52" fmla="*/ 2067560 h 2067560"/>
                        <a:gd name="connsiteX53" fmla="*/ 1328420 w 2161540"/>
                        <a:gd name="connsiteY53" fmla="*/ 1998980 h 2067560"/>
                        <a:gd name="connsiteX54" fmla="*/ 1252220 w 2161540"/>
                        <a:gd name="connsiteY54" fmla="*/ 1920240 h 2067560"/>
                        <a:gd name="connsiteX55" fmla="*/ 1198880 w 2161540"/>
                        <a:gd name="connsiteY55" fmla="*/ 1856740 h 2067560"/>
                        <a:gd name="connsiteX56" fmla="*/ 1168400 w 2161540"/>
                        <a:gd name="connsiteY56" fmla="*/ 1772920 h 2067560"/>
                        <a:gd name="connsiteX57" fmla="*/ 1150620 w 2161540"/>
                        <a:gd name="connsiteY57" fmla="*/ 1678940 h 2067560"/>
                        <a:gd name="connsiteX58" fmla="*/ 1109980 w 2161540"/>
                        <a:gd name="connsiteY58" fmla="*/ 1617980 h 2067560"/>
                        <a:gd name="connsiteX59" fmla="*/ 1094740 w 2161540"/>
                        <a:gd name="connsiteY59" fmla="*/ 1551940 h 2067560"/>
                        <a:gd name="connsiteX60" fmla="*/ 1087120 w 2161540"/>
                        <a:gd name="connsiteY60" fmla="*/ 1521460 h 2067560"/>
                        <a:gd name="connsiteX61" fmla="*/ 1051560 w 2161540"/>
                        <a:gd name="connsiteY61" fmla="*/ 1511300 h 2067560"/>
                        <a:gd name="connsiteX62" fmla="*/ 980440 w 2161540"/>
                        <a:gd name="connsiteY62" fmla="*/ 1513840 h 2067560"/>
                        <a:gd name="connsiteX63" fmla="*/ 901700 w 2161540"/>
                        <a:gd name="connsiteY63" fmla="*/ 1503680 h 2067560"/>
                        <a:gd name="connsiteX64" fmla="*/ 845820 w 2161540"/>
                        <a:gd name="connsiteY64" fmla="*/ 1480820 h 2067560"/>
                        <a:gd name="connsiteX65" fmla="*/ 800100 w 2161540"/>
                        <a:gd name="connsiteY65" fmla="*/ 1450340 h 2067560"/>
                        <a:gd name="connsiteX66" fmla="*/ 713740 w 2161540"/>
                        <a:gd name="connsiteY66" fmla="*/ 1440180 h 2067560"/>
                        <a:gd name="connsiteX67" fmla="*/ 665480 w 2161540"/>
                        <a:gd name="connsiteY67" fmla="*/ 1432560 h 2067560"/>
                        <a:gd name="connsiteX68" fmla="*/ 622300 w 2161540"/>
                        <a:gd name="connsiteY68" fmla="*/ 1409700 h 2067560"/>
                        <a:gd name="connsiteX69" fmla="*/ 591820 w 2161540"/>
                        <a:gd name="connsiteY69" fmla="*/ 1379220 h 2067560"/>
                        <a:gd name="connsiteX70" fmla="*/ 563880 w 2161540"/>
                        <a:gd name="connsiteY70" fmla="*/ 1297940 h 2067560"/>
                        <a:gd name="connsiteX71" fmla="*/ 556260 w 2161540"/>
                        <a:gd name="connsiteY71" fmla="*/ 1216660 h 2067560"/>
                        <a:gd name="connsiteX72" fmla="*/ 447040 w 2161540"/>
                        <a:gd name="connsiteY72" fmla="*/ 1198880 h 2067560"/>
                        <a:gd name="connsiteX73" fmla="*/ 363220 w 2161540"/>
                        <a:gd name="connsiteY73" fmla="*/ 1178560 h 2067560"/>
                        <a:gd name="connsiteX74" fmla="*/ 322580 w 2161540"/>
                        <a:gd name="connsiteY74" fmla="*/ 1153160 h 2067560"/>
                        <a:gd name="connsiteX75" fmla="*/ 299720 w 2161540"/>
                        <a:gd name="connsiteY75" fmla="*/ 1120140 h 2067560"/>
                        <a:gd name="connsiteX76" fmla="*/ 228600 w 2161540"/>
                        <a:gd name="connsiteY76" fmla="*/ 1107440 h 2067560"/>
                        <a:gd name="connsiteX77" fmla="*/ 127000 w 2161540"/>
                        <a:gd name="connsiteY77" fmla="*/ 1082040 h 2067560"/>
                        <a:gd name="connsiteX78" fmla="*/ 73660 w 2161540"/>
                        <a:gd name="connsiteY78" fmla="*/ 1033780 h 2067560"/>
                        <a:gd name="connsiteX79" fmla="*/ 58420 w 2161540"/>
                        <a:gd name="connsiteY79" fmla="*/ 998220 h 2067560"/>
                        <a:gd name="connsiteX80" fmla="*/ 48260 w 2161540"/>
                        <a:gd name="connsiteY80" fmla="*/ 942340 h 2067560"/>
                        <a:gd name="connsiteX81" fmla="*/ 20320 w 2161540"/>
                        <a:gd name="connsiteY81" fmla="*/ 914400 h 2067560"/>
                        <a:gd name="connsiteX82" fmla="*/ 0 w 2161540"/>
                        <a:gd name="connsiteY82" fmla="*/ 878840 h 2067560"/>
                        <a:gd name="connsiteX83" fmla="*/ 10160 w 2161540"/>
                        <a:gd name="connsiteY83" fmla="*/ 764540 h 2067560"/>
                        <a:gd name="connsiteX84" fmla="*/ 38100 w 2161540"/>
                        <a:gd name="connsiteY84" fmla="*/ 660400 h 2067560"/>
                        <a:gd name="connsiteX85" fmla="*/ 78740 w 2161540"/>
                        <a:gd name="connsiteY85" fmla="*/ 553720 h 2067560"/>
                        <a:gd name="connsiteX86" fmla="*/ 132080 w 2161540"/>
                        <a:gd name="connsiteY86" fmla="*/ 474980 h 2067560"/>
                        <a:gd name="connsiteX87" fmla="*/ 180340 w 2161540"/>
                        <a:gd name="connsiteY87" fmla="*/ 406400 h 2067560"/>
                        <a:gd name="connsiteX88" fmla="*/ 223520 w 2161540"/>
                        <a:gd name="connsiteY88" fmla="*/ 353060 h 2067560"/>
                        <a:gd name="connsiteX89" fmla="*/ 266700 w 2161540"/>
                        <a:gd name="connsiteY89" fmla="*/ 327660 h 2067560"/>
                        <a:gd name="connsiteX90" fmla="*/ 281940 w 2161540"/>
                        <a:gd name="connsiteY90" fmla="*/ 284480 h 2067560"/>
                        <a:gd name="connsiteX91" fmla="*/ 312420 w 2161540"/>
                        <a:gd name="connsiteY91" fmla="*/ 261620 h 2067560"/>
                        <a:gd name="connsiteX92" fmla="*/ 358140 w 2161540"/>
                        <a:gd name="connsiteY92" fmla="*/ 210820 h 2067560"/>
                        <a:gd name="connsiteX93" fmla="*/ 419100 w 2161540"/>
                        <a:gd name="connsiteY93" fmla="*/ 170180 h 2067560"/>
                        <a:gd name="connsiteX94" fmla="*/ 464820 w 2161540"/>
                        <a:gd name="connsiteY94" fmla="*/ 139700 h 2067560"/>
                        <a:gd name="connsiteX95" fmla="*/ 589280 w 2161540"/>
                        <a:gd name="connsiteY95" fmla="*/ 76200 h 2067560"/>
                        <a:gd name="connsiteX96" fmla="*/ 637540 w 2161540"/>
                        <a:gd name="connsiteY96" fmla="*/ 66040 h 2067560"/>
                        <a:gd name="connsiteX97" fmla="*/ 668020 w 2161540"/>
                        <a:gd name="connsiteY97" fmla="*/ 45720 h 2067560"/>
                        <a:gd name="connsiteX98" fmla="*/ 810260 w 2161540"/>
                        <a:gd name="connsiteY98" fmla="*/ 15240 h 2067560"/>
                        <a:gd name="connsiteX99" fmla="*/ 906780 w 2161540"/>
                        <a:gd name="connsiteY99" fmla="*/ 5080 h 2067560"/>
                        <a:gd name="connsiteX100" fmla="*/ 980440 w 2161540"/>
                        <a:gd name="connsiteY100" fmla="*/ 2540 h 2067560"/>
                        <a:gd name="connsiteX101" fmla="*/ 998220 w 2161540"/>
                        <a:gd name="connsiteY101" fmla="*/ 22860 h 2067560"/>
                        <a:gd name="connsiteX102" fmla="*/ 1033780 w 2161540"/>
                        <a:gd name="connsiteY102" fmla="*/ 5080 h 2067560"/>
                        <a:gd name="connsiteX103" fmla="*/ 1097280 w 2161540"/>
                        <a:gd name="connsiteY103" fmla="*/ 0 h 20675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</a:cxnLst>
                      <a:rect l="l" t="t" r="r" b="b"/>
                      <a:pathLst>
                        <a:path w="2161540" h="2067560">
                          <a:moveTo>
                            <a:pt x="1097280" y="0"/>
                          </a:moveTo>
                          <a:lnTo>
                            <a:pt x="1198880" y="20320"/>
                          </a:lnTo>
                          <a:lnTo>
                            <a:pt x="1333500" y="27940"/>
                          </a:lnTo>
                          <a:lnTo>
                            <a:pt x="1455420" y="30480"/>
                          </a:lnTo>
                          <a:lnTo>
                            <a:pt x="1587500" y="63500"/>
                          </a:lnTo>
                          <a:lnTo>
                            <a:pt x="1668780" y="119380"/>
                          </a:lnTo>
                          <a:lnTo>
                            <a:pt x="1684020" y="152400"/>
                          </a:lnTo>
                          <a:lnTo>
                            <a:pt x="1795780" y="200660"/>
                          </a:lnTo>
                          <a:lnTo>
                            <a:pt x="1910080" y="269240"/>
                          </a:lnTo>
                          <a:lnTo>
                            <a:pt x="1955800" y="345440"/>
                          </a:lnTo>
                          <a:lnTo>
                            <a:pt x="2011680" y="454660"/>
                          </a:lnTo>
                          <a:lnTo>
                            <a:pt x="2059940" y="518160"/>
                          </a:lnTo>
                          <a:lnTo>
                            <a:pt x="2103120" y="604520"/>
                          </a:lnTo>
                          <a:lnTo>
                            <a:pt x="2133600" y="668020"/>
                          </a:lnTo>
                          <a:lnTo>
                            <a:pt x="2148840" y="787400"/>
                          </a:lnTo>
                          <a:lnTo>
                            <a:pt x="2138680" y="840740"/>
                          </a:lnTo>
                          <a:lnTo>
                            <a:pt x="2115820" y="866140"/>
                          </a:lnTo>
                          <a:lnTo>
                            <a:pt x="2148840" y="909320"/>
                          </a:lnTo>
                          <a:lnTo>
                            <a:pt x="2161540" y="995680"/>
                          </a:lnTo>
                          <a:lnTo>
                            <a:pt x="2161540" y="1097280"/>
                          </a:lnTo>
                          <a:lnTo>
                            <a:pt x="2138680" y="1193800"/>
                          </a:lnTo>
                          <a:lnTo>
                            <a:pt x="2143760" y="1277620"/>
                          </a:lnTo>
                          <a:lnTo>
                            <a:pt x="2113280" y="1343660"/>
                          </a:lnTo>
                          <a:lnTo>
                            <a:pt x="2087880" y="1371600"/>
                          </a:lnTo>
                          <a:lnTo>
                            <a:pt x="2044700" y="1430020"/>
                          </a:lnTo>
                          <a:lnTo>
                            <a:pt x="1993900" y="1450340"/>
                          </a:lnTo>
                          <a:lnTo>
                            <a:pt x="1912620" y="1435100"/>
                          </a:lnTo>
                          <a:lnTo>
                            <a:pt x="1892300" y="1430020"/>
                          </a:lnTo>
                          <a:lnTo>
                            <a:pt x="1864360" y="1445260"/>
                          </a:lnTo>
                          <a:lnTo>
                            <a:pt x="1935480" y="1468120"/>
                          </a:lnTo>
                          <a:lnTo>
                            <a:pt x="1965960" y="1498600"/>
                          </a:lnTo>
                          <a:lnTo>
                            <a:pt x="1988820" y="1534160"/>
                          </a:lnTo>
                          <a:lnTo>
                            <a:pt x="1981200" y="1572260"/>
                          </a:lnTo>
                          <a:lnTo>
                            <a:pt x="1940560" y="1630680"/>
                          </a:lnTo>
                          <a:lnTo>
                            <a:pt x="1905000" y="1681480"/>
                          </a:lnTo>
                          <a:lnTo>
                            <a:pt x="1866900" y="1732280"/>
                          </a:lnTo>
                          <a:lnTo>
                            <a:pt x="1861820" y="1747520"/>
                          </a:lnTo>
                          <a:lnTo>
                            <a:pt x="1805940" y="1778000"/>
                          </a:lnTo>
                          <a:lnTo>
                            <a:pt x="1775460" y="1808480"/>
                          </a:lnTo>
                          <a:lnTo>
                            <a:pt x="1747520" y="1818640"/>
                          </a:lnTo>
                          <a:lnTo>
                            <a:pt x="1691640" y="1849120"/>
                          </a:lnTo>
                          <a:lnTo>
                            <a:pt x="1640840" y="1866900"/>
                          </a:lnTo>
                          <a:lnTo>
                            <a:pt x="1605280" y="1871980"/>
                          </a:lnTo>
                          <a:lnTo>
                            <a:pt x="1569720" y="1887220"/>
                          </a:lnTo>
                          <a:lnTo>
                            <a:pt x="1460500" y="1877060"/>
                          </a:lnTo>
                          <a:lnTo>
                            <a:pt x="1376680" y="1846580"/>
                          </a:lnTo>
                          <a:lnTo>
                            <a:pt x="1402080" y="1899920"/>
                          </a:lnTo>
                          <a:lnTo>
                            <a:pt x="1412240" y="1950720"/>
                          </a:lnTo>
                          <a:lnTo>
                            <a:pt x="1427480" y="1978660"/>
                          </a:lnTo>
                          <a:lnTo>
                            <a:pt x="1442720" y="2026920"/>
                          </a:lnTo>
                          <a:lnTo>
                            <a:pt x="1422400" y="2042160"/>
                          </a:lnTo>
                          <a:lnTo>
                            <a:pt x="1386840" y="2054860"/>
                          </a:lnTo>
                          <a:lnTo>
                            <a:pt x="1351280" y="2067560"/>
                          </a:lnTo>
                          <a:lnTo>
                            <a:pt x="1328420" y="1998980"/>
                          </a:lnTo>
                          <a:lnTo>
                            <a:pt x="1252220" y="1920240"/>
                          </a:lnTo>
                          <a:lnTo>
                            <a:pt x="1198880" y="1856740"/>
                          </a:lnTo>
                          <a:lnTo>
                            <a:pt x="1168400" y="1772920"/>
                          </a:lnTo>
                          <a:lnTo>
                            <a:pt x="1150620" y="1678940"/>
                          </a:lnTo>
                          <a:lnTo>
                            <a:pt x="1109980" y="1617980"/>
                          </a:lnTo>
                          <a:lnTo>
                            <a:pt x="1094740" y="1551940"/>
                          </a:lnTo>
                          <a:lnTo>
                            <a:pt x="1087120" y="1521460"/>
                          </a:lnTo>
                          <a:lnTo>
                            <a:pt x="1051560" y="1511300"/>
                          </a:lnTo>
                          <a:lnTo>
                            <a:pt x="980440" y="1513840"/>
                          </a:lnTo>
                          <a:lnTo>
                            <a:pt x="901700" y="1503680"/>
                          </a:lnTo>
                          <a:lnTo>
                            <a:pt x="845820" y="1480820"/>
                          </a:lnTo>
                          <a:lnTo>
                            <a:pt x="800100" y="1450340"/>
                          </a:lnTo>
                          <a:lnTo>
                            <a:pt x="713740" y="1440180"/>
                          </a:lnTo>
                          <a:lnTo>
                            <a:pt x="665480" y="1432560"/>
                          </a:lnTo>
                          <a:lnTo>
                            <a:pt x="622300" y="1409700"/>
                          </a:lnTo>
                          <a:lnTo>
                            <a:pt x="591820" y="1379220"/>
                          </a:lnTo>
                          <a:lnTo>
                            <a:pt x="563880" y="1297940"/>
                          </a:lnTo>
                          <a:lnTo>
                            <a:pt x="556260" y="1216660"/>
                          </a:lnTo>
                          <a:lnTo>
                            <a:pt x="447040" y="1198880"/>
                          </a:lnTo>
                          <a:lnTo>
                            <a:pt x="363220" y="1178560"/>
                          </a:lnTo>
                          <a:lnTo>
                            <a:pt x="322580" y="1153160"/>
                          </a:lnTo>
                          <a:lnTo>
                            <a:pt x="299720" y="1120140"/>
                          </a:lnTo>
                          <a:lnTo>
                            <a:pt x="228600" y="1107440"/>
                          </a:lnTo>
                          <a:lnTo>
                            <a:pt x="127000" y="1082040"/>
                          </a:lnTo>
                          <a:lnTo>
                            <a:pt x="73660" y="1033780"/>
                          </a:lnTo>
                          <a:lnTo>
                            <a:pt x="58420" y="998220"/>
                          </a:lnTo>
                          <a:lnTo>
                            <a:pt x="48260" y="942340"/>
                          </a:lnTo>
                          <a:lnTo>
                            <a:pt x="20320" y="914400"/>
                          </a:lnTo>
                          <a:lnTo>
                            <a:pt x="0" y="878840"/>
                          </a:lnTo>
                          <a:lnTo>
                            <a:pt x="10160" y="764540"/>
                          </a:lnTo>
                          <a:lnTo>
                            <a:pt x="38100" y="660400"/>
                          </a:lnTo>
                          <a:lnTo>
                            <a:pt x="78740" y="553720"/>
                          </a:lnTo>
                          <a:lnTo>
                            <a:pt x="132080" y="474980"/>
                          </a:lnTo>
                          <a:lnTo>
                            <a:pt x="180340" y="406400"/>
                          </a:lnTo>
                          <a:lnTo>
                            <a:pt x="223520" y="353060"/>
                          </a:lnTo>
                          <a:lnTo>
                            <a:pt x="266700" y="327660"/>
                          </a:lnTo>
                          <a:lnTo>
                            <a:pt x="281940" y="284480"/>
                          </a:lnTo>
                          <a:lnTo>
                            <a:pt x="312420" y="261620"/>
                          </a:lnTo>
                          <a:lnTo>
                            <a:pt x="358140" y="210820"/>
                          </a:lnTo>
                          <a:lnTo>
                            <a:pt x="419100" y="170180"/>
                          </a:lnTo>
                          <a:lnTo>
                            <a:pt x="464820" y="139700"/>
                          </a:lnTo>
                          <a:lnTo>
                            <a:pt x="589280" y="76200"/>
                          </a:lnTo>
                          <a:lnTo>
                            <a:pt x="637540" y="66040"/>
                          </a:lnTo>
                          <a:lnTo>
                            <a:pt x="668020" y="45720"/>
                          </a:lnTo>
                          <a:lnTo>
                            <a:pt x="810260" y="15240"/>
                          </a:lnTo>
                          <a:lnTo>
                            <a:pt x="906780" y="5080"/>
                          </a:lnTo>
                          <a:lnTo>
                            <a:pt x="980440" y="2540"/>
                          </a:lnTo>
                          <a:lnTo>
                            <a:pt x="998220" y="22860"/>
                          </a:lnTo>
                          <a:lnTo>
                            <a:pt x="1033780" y="5080"/>
                          </a:lnTo>
                          <a:lnTo>
                            <a:pt x="1097280" y="0"/>
                          </a:lnTo>
                          <a:close/>
                        </a:path>
                      </a:pathLst>
                    </a:custGeom>
                    <a:solidFill>
                      <a:sysClr val="window" lastClr="FFFFFF">
                        <a:lumMod val="75000"/>
                        <a:alpha val="30000"/>
                      </a:sys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5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51" name="Freeform 150"/>
                    <p:cNvSpPr/>
                    <p:nvPr/>
                  </p:nvSpPr>
                  <p:spPr>
                    <a:xfrm>
                      <a:off x="1597660" y="3843020"/>
                      <a:ext cx="772160" cy="467360"/>
                    </a:xfrm>
                    <a:custGeom>
                      <a:avLst/>
                      <a:gdLst>
                        <a:gd name="connsiteX0" fmla="*/ 17780 w 772160"/>
                        <a:gd name="connsiteY0" fmla="*/ 0 h 467360"/>
                        <a:gd name="connsiteX1" fmla="*/ 223520 w 772160"/>
                        <a:gd name="connsiteY1" fmla="*/ 7620 h 467360"/>
                        <a:gd name="connsiteX2" fmla="*/ 388620 w 772160"/>
                        <a:gd name="connsiteY2" fmla="*/ 22860 h 467360"/>
                        <a:gd name="connsiteX3" fmla="*/ 556260 w 772160"/>
                        <a:gd name="connsiteY3" fmla="*/ 20320 h 467360"/>
                        <a:gd name="connsiteX4" fmla="*/ 662940 w 772160"/>
                        <a:gd name="connsiteY4" fmla="*/ 22860 h 467360"/>
                        <a:gd name="connsiteX5" fmla="*/ 718820 w 772160"/>
                        <a:gd name="connsiteY5" fmla="*/ 48260 h 467360"/>
                        <a:gd name="connsiteX6" fmla="*/ 772160 w 772160"/>
                        <a:gd name="connsiteY6" fmla="*/ 106680 h 467360"/>
                        <a:gd name="connsiteX7" fmla="*/ 751840 w 772160"/>
                        <a:gd name="connsiteY7" fmla="*/ 157480 h 467360"/>
                        <a:gd name="connsiteX8" fmla="*/ 706120 w 772160"/>
                        <a:gd name="connsiteY8" fmla="*/ 228600 h 467360"/>
                        <a:gd name="connsiteX9" fmla="*/ 660400 w 772160"/>
                        <a:gd name="connsiteY9" fmla="*/ 297180 h 467360"/>
                        <a:gd name="connsiteX10" fmla="*/ 601980 w 772160"/>
                        <a:gd name="connsiteY10" fmla="*/ 347980 h 467360"/>
                        <a:gd name="connsiteX11" fmla="*/ 533400 w 772160"/>
                        <a:gd name="connsiteY11" fmla="*/ 391160 h 467360"/>
                        <a:gd name="connsiteX12" fmla="*/ 429260 w 772160"/>
                        <a:gd name="connsiteY12" fmla="*/ 447040 h 467360"/>
                        <a:gd name="connsiteX13" fmla="*/ 320040 w 772160"/>
                        <a:gd name="connsiteY13" fmla="*/ 467360 h 467360"/>
                        <a:gd name="connsiteX14" fmla="*/ 213360 w 772160"/>
                        <a:gd name="connsiteY14" fmla="*/ 441960 h 467360"/>
                        <a:gd name="connsiteX15" fmla="*/ 119380 w 772160"/>
                        <a:gd name="connsiteY15" fmla="*/ 408940 h 467360"/>
                        <a:gd name="connsiteX16" fmla="*/ 63500 w 772160"/>
                        <a:gd name="connsiteY16" fmla="*/ 335280 h 467360"/>
                        <a:gd name="connsiteX17" fmla="*/ 15240 w 772160"/>
                        <a:gd name="connsiteY17" fmla="*/ 223520 h 467360"/>
                        <a:gd name="connsiteX18" fmla="*/ 0 w 772160"/>
                        <a:gd name="connsiteY18" fmla="*/ 170180 h 467360"/>
                        <a:gd name="connsiteX19" fmla="*/ 2540 w 772160"/>
                        <a:gd name="connsiteY19" fmla="*/ 109220 h 467360"/>
                        <a:gd name="connsiteX20" fmla="*/ 7620 w 772160"/>
                        <a:gd name="connsiteY20" fmla="*/ 66040 h 467360"/>
                        <a:gd name="connsiteX21" fmla="*/ 17780 w 772160"/>
                        <a:gd name="connsiteY21" fmla="*/ 0 h 4673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772160" h="467360">
                          <a:moveTo>
                            <a:pt x="17780" y="0"/>
                          </a:moveTo>
                          <a:lnTo>
                            <a:pt x="223520" y="7620"/>
                          </a:lnTo>
                          <a:lnTo>
                            <a:pt x="388620" y="22860"/>
                          </a:lnTo>
                          <a:lnTo>
                            <a:pt x="556260" y="20320"/>
                          </a:lnTo>
                          <a:lnTo>
                            <a:pt x="662940" y="22860"/>
                          </a:lnTo>
                          <a:lnTo>
                            <a:pt x="718820" y="48260"/>
                          </a:lnTo>
                          <a:lnTo>
                            <a:pt x="772160" y="106680"/>
                          </a:lnTo>
                          <a:lnTo>
                            <a:pt x="751840" y="157480"/>
                          </a:lnTo>
                          <a:lnTo>
                            <a:pt x="706120" y="228600"/>
                          </a:lnTo>
                          <a:lnTo>
                            <a:pt x="660400" y="297180"/>
                          </a:lnTo>
                          <a:lnTo>
                            <a:pt x="601980" y="347980"/>
                          </a:lnTo>
                          <a:lnTo>
                            <a:pt x="533400" y="391160"/>
                          </a:lnTo>
                          <a:lnTo>
                            <a:pt x="429260" y="447040"/>
                          </a:lnTo>
                          <a:lnTo>
                            <a:pt x="320040" y="467360"/>
                          </a:lnTo>
                          <a:lnTo>
                            <a:pt x="213360" y="441960"/>
                          </a:lnTo>
                          <a:lnTo>
                            <a:pt x="119380" y="408940"/>
                          </a:lnTo>
                          <a:lnTo>
                            <a:pt x="63500" y="335280"/>
                          </a:lnTo>
                          <a:lnTo>
                            <a:pt x="15240" y="223520"/>
                          </a:lnTo>
                          <a:lnTo>
                            <a:pt x="0" y="170180"/>
                          </a:lnTo>
                          <a:lnTo>
                            <a:pt x="2540" y="109220"/>
                          </a:lnTo>
                          <a:lnTo>
                            <a:pt x="7620" y="66040"/>
                          </a:lnTo>
                          <a:lnTo>
                            <a:pt x="17780" y="0"/>
                          </a:lnTo>
                          <a:close/>
                        </a:path>
                      </a:pathLst>
                    </a:custGeom>
                    <a:solidFill>
                      <a:sysClr val="window" lastClr="FFFFFF">
                        <a:lumMod val="75000"/>
                        <a:alpha val="40000"/>
                      </a:sys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5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52" name="Freeform 151"/>
                    <p:cNvSpPr/>
                    <p:nvPr/>
                  </p:nvSpPr>
                  <p:spPr>
                    <a:xfrm>
                      <a:off x="880522" y="2734342"/>
                      <a:ext cx="1328420" cy="744220"/>
                    </a:xfrm>
                    <a:custGeom>
                      <a:avLst/>
                      <a:gdLst>
                        <a:gd name="connsiteX0" fmla="*/ 0 w 1328420"/>
                        <a:gd name="connsiteY0" fmla="*/ 175260 h 744220"/>
                        <a:gd name="connsiteX1" fmla="*/ 76200 w 1328420"/>
                        <a:gd name="connsiteY1" fmla="*/ 205740 h 744220"/>
                        <a:gd name="connsiteX2" fmla="*/ 167640 w 1328420"/>
                        <a:gd name="connsiteY2" fmla="*/ 195580 h 744220"/>
                        <a:gd name="connsiteX3" fmla="*/ 208280 w 1328420"/>
                        <a:gd name="connsiteY3" fmla="*/ 167640 h 744220"/>
                        <a:gd name="connsiteX4" fmla="*/ 241300 w 1328420"/>
                        <a:gd name="connsiteY4" fmla="*/ 142240 h 744220"/>
                        <a:gd name="connsiteX5" fmla="*/ 276860 w 1328420"/>
                        <a:gd name="connsiteY5" fmla="*/ 104140 h 744220"/>
                        <a:gd name="connsiteX6" fmla="*/ 330200 w 1328420"/>
                        <a:gd name="connsiteY6" fmla="*/ 66040 h 744220"/>
                        <a:gd name="connsiteX7" fmla="*/ 386080 w 1328420"/>
                        <a:gd name="connsiteY7" fmla="*/ 48260 h 744220"/>
                        <a:gd name="connsiteX8" fmla="*/ 439420 w 1328420"/>
                        <a:gd name="connsiteY8" fmla="*/ 60960 h 744220"/>
                        <a:gd name="connsiteX9" fmla="*/ 525780 w 1328420"/>
                        <a:gd name="connsiteY9" fmla="*/ 38100 h 744220"/>
                        <a:gd name="connsiteX10" fmla="*/ 596900 w 1328420"/>
                        <a:gd name="connsiteY10" fmla="*/ 12700 h 744220"/>
                        <a:gd name="connsiteX11" fmla="*/ 701040 w 1328420"/>
                        <a:gd name="connsiteY11" fmla="*/ 0 h 744220"/>
                        <a:gd name="connsiteX12" fmla="*/ 774700 w 1328420"/>
                        <a:gd name="connsiteY12" fmla="*/ 17780 h 744220"/>
                        <a:gd name="connsiteX13" fmla="*/ 828040 w 1328420"/>
                        <a:gd name="connsiteY13" fmla="*/ 50800 h 744220"/>
                        <a:gd name="connsiteX14" fmla="*/ 889000 w 1328420"/>
                        <a:gd name="connsiteY14" fmla="*/ 93980 h 744220"/>
                        <a:gd name="connsiteX15" fmla="*/ 977900 w 1328420"/>
                        <a:gd name="connsiteY15" fmla="*/ 104140 h 744220"/>
                        <a:gd name="connsiteX16" fmla="*/ 1038860 w 1328420"/>
                        <a:gd name="connsiteY16" fmla="*/ 91440 h 744220"/>
                        <a:gd name="connsiteX17" fmla="*/ 1089660 w 1328420"/>
                        <a:gd name="connsiteY17" fmla="*/ 66040 h 744220"/>
                        <a:gd name="connsiteX18" fmla="*/ 1125220 w 1328420"/>
                        <a:gd name="connsiteY18" fmla="*/ 137160 h 744220"/>
                        <a:gd name="connsiteX19" fmla="*/ 1183640 w 1328420"/>
                        <a:gd name="connsiteY19" fmla="*/ 175260 h 744220"/>
                        <a:gd name="connsiteX20" fmla="*/ 1247140 w 1328420"/>
                        <a:gd name="connsiteY20" fmla="*/ 210820 h 744220"/>
                        <a:gd name="connsiteX21" fmla="*/ 1328420 w 1328420"/>
                        <a:gd name="connsiteY21" fmla="*/ 205740 h 744220"/>
                        <a:gd name="connsiteX22" fmla="*/ 1318260 w 1328420"/>
                        <a:gd name="connsiteY22" fmla="*/ 251460 h 744220"/>
                        <a:gd name="connsiteX23" fmla="*/ 1308100 w 1328420"/>
                        <a:gd name="connsiteY23" fmla="*/ 320040 h 744220"/>
                        <a:gd name="connsiteX24" fmla="*/ 1318260 w 1328420"/>
                        <a:gd name="connsiteY24" fmla="*/ 363220 h 744220"/>
                        <a:gd name="connsiteX25" fmla="*/ 1320800 w 1328420"/>
                        <a:gd name="connsiteY25" fmla="*/ 495300 h 744220"/>
                        <a:gd name="connsiteX26" fmla="*/ 1315720 w 1328420"/>
                        <a:gd name="connsiteY26" fmla="*/ 574040 h 744220"/>
                        <a:gd name="connsiteX27" fmla="*/ 1295400 w 1328420"/>
                        <a:gd name="connsiteY27" fmla="*/ 635000 h 744220"/>
                        <a:gd name="connsiteX28" fmla="*/ 1259840 w 1328420"/>
                        <a:gd name="connsiteY28" fmla="*/ 678180 h 744220"/>
                        <a:gd name="connsiteX29" fmla="*/ 1242060 w 1328420"/>
                        <a:gd name="connsiteY29" fmla="*/ 723900 h 744220"/>
                        <a:gd name="connsiteX30" fmla="*/ 1216660 w 1328420"/>
                        <a:gd name="connsiteY30" fmla="*/ 741680 h 744220"/>
                        <a:gd name="connsiteX31" fmla="*/ 1191260 w 1328420"/>
                        <a:gd name="connsiteY31" fmla="*/ 744220 h 744220"/>
                        <a:gd name="connsiteX32" fmla="*/ 1170940 w 1328420"/>
                        <a:gd name="connsiteY32" fmla="*/ 728980 h 744220"/>
                        <a:gd name="connsiteX33" fmla="*/ 1163320 w 1328420"/>
                        <a:gd name="connsiteY33" fmla="*/ 706120 h 744220"/>
                        <a:gd name="connsiteX34" fmla="*/ 1158240 w 1328420"/>
                        <a:gd name="connsiteY34" fmla="*/ 670560 h 744220"/>
                        <a:gd name="connsiteX35" fmla="*/ 1173480 w 1328420"/>
                        <a:gd name="connsiteY35" fmla="*/ 612140 h 744220"/>
                        <a:gd name="connsiteX36" fmla="*/ 1170940 w 1328420"/>
                        <a:gd name="connsiteY36" fmla="*/ 502920 h 744220"/>
                        <a:gd name="connsiteX37" fmla="*/ 1132840 w 1328420"/>
                        <a:gd name="connsiteY37" fmla="*/ 436880 h 744220"/>
                        <a:gd name="connsiteX38" fmla="*/ 1079500 w 1328420"/>
                        <a:gd name="connsiteY38" fmla="*/ 342900 h 744220"/>
                        <a:gd name="connsiteX39" fmla="*/ 998220 w 1328420"/>
                        <a:gd name="connsiteY39" fmla="*/ 276860 h 744220"/>
                        <a:gd name="connsiteX40" fmla="*/ 944880 w 1328420"/>
                        <a:gd name="connsiteY40" fmla="*/ 243840 h 744220"/>
                        <a:gd name="connsiteX41" fmla="*/ 843280 w 1328420"/>
                        <a:gd name="connsiteY41" fmla="*/ 226060 h 744220"/>
                        <a:gd name="connsiteX42" fmla="*/ 749300 w 1328420"/>
                        <a:gd name="connsiteY42" fmla="*/ 218440 h 744220"/>
                        <a:gd name="connsiteX43" fmla="*/ 701040 w 1328420"/>
                        <a:gd name="connsiteY43" fmla="*/ 205740 h 744220"/>
                        <a:gd name="connsiteX44" fmla="*/ 586740 w 1328420"/>
                        <a:gd name="connsiteY44" fmla="*/ 210820 h 744220"/>
                        <a:gd name="connsiteX45" fmla="*/ 520700 w 1328420"/>
                        <a:gd name="connsiteY45" fmla="*/ 220980 h 744220"/>
                        <a:gd name="connsiteX46" fmla="*/ 485140 w 1328420"/>
                        <a:gd name="connsiteY46" fmla="*/ 226060 h 744220"/>
                        <a:gd name="connsiteX47" fmla="*/ 393700 w 1328420"/>
                        <a:gd name="connsiteY47" fmla="*/ 246380 h 744220"/>
                        <a:gd name="connsiteX48" fmla="*/ 353060 w 1328420"/>
                        <a:gd name="connsiteY48" fmla="*/ 269240 h 744220"/>
                        <a:gd name="connsiteX49" fmla="*/ 332740 w 1328420"/>
                        <a:gd name="connsiteY49" fmla="*/ 289560 h 744220"/>
                        <a:gd name="connsiteX50" fmla="*/ 284480 w 1328420"/>
                        <a:gd name="connsiteY50" fmla="*/ 314960 h 744220"/>
                        <a:gd name="connsiteX51" fmla="*/ 236220 w 1328420"/>
                        <a:gd name="connsiteY51" fmla="*/ 340360 h 744220"/>
                        <a:gd name="connsiteX52" fmla="*/ 218440 w 1328420"/>
                        <a:gd name="connsiteY52" fmla="*/ 383540 h 744220"/>
                        <a:gd name="connsiteX53" fmla="*/ 193040 w 1328420"/>
                        <a:gd name="connsiteY53" fmla="*/ 431800 h 744220"/>
                        <a:gd name="connsiteX54" fmla="*/ 170180 w 1328420"/>
                        <a:gd name="connsiteY54" fmla="*/ 480060 h 744220"/>
                        <a:gd name="connsiteX55" fmla="*/ 170180 w 1328420"/>
                        <a:gd name="connsiteY55" fmla="*/ 535940 h 744220"/>
                        <a:gd name="connsiteX56" fmla="*/ 180340 w 1328420"/>
                        <a:gd name="connsiteY56" fmla="*/ 596900 h 744220"/>
                        <a:gd name="connsiteX57" fmla="*/ 228600 w 1328420"/>
                        <a:gd name="connsiteY57" fmla="*/ 629920 h 744220"/>
                        <a:gd name="connsiteX58" fmla="*/ 167640 w 1328420"/>
                        <a:gd name="connsiteY58" fmla="*/ 650240 h 744220"/>
                        <a:gd name="connsiteX59" fmla="*/ 129540 w 1328420"/>
                        <a:gd name="connsiteY59" fmla="*/ 670560 h 744220"/>
                        <a:gd name="connsiteX60" fmla="*/ 73660 w 1328420"/>
                        <a:gd name="connsiteY60" fmla="*/ 607060 h 744220"/>
                        <a:gd name="connsiteX61" fmla="*/ 45720 w 1328420"/>
                        <a:gd name="connsiteY61" fmla="*/ 518160 h 744220"/>
                        <a:gd name="connsiteX62" fmla="*/ 40640 w 1328420"/>
                        <a:gd name="connsiteY62" fmla="*/ 449580 h 744220"/>
                        <a:gd name="connsiteX63" fmla="*/ 68580 w 1328420"/>
                        <a:gd name="connsiteY63" fmla="*/ 396240 h 744220"/>
                        <a:gd name="connsiteX64" fmla="*/ 101600 w 1328420"/>
                        <a:gd name="connsiteY64" fmla="*/ 327660 h 744220"/>
                        <a:gd name="connsiteX65" fmla="*/ 104140 w 1328420"/>
                        <a:gd name="connsiteY65" fmla="*/ 292100 h 744220"/>
                        <a:gd name="connsiteX66" fmla="*/ 101600 w 1328420"/>
                        <a:gd name="connsiteY66" fmla="*/ 246380 h 744220"/>
                        <a:gd name="connsiteX67" fmla="*/ 0 w 1328420"/>
                        <a:gd name="connsiteY67" fmla="*/ 175260 h 7442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</a:cxnLst>
                      <a:rect l="l" t="t" r="r" b="b"/>
                      <a:pathLst>
                        <a:path w="1328420" h="744220">
                          <a:moveTo>
                            <a:pt x="0" y="175260"/>
                          </a:moveTo>
                          <a:lnTo>
                            <a:pt x="76200" y="205740"/>
                          </a:lnTo>
                          <a:lnTo>
                            <a:pt x="167640" y="195580"/>
                          </a:lnTo>
                          <a:lnTo>
                            <a:pt x="208280" y="167640"/>
                          </a:lnTo>
                          <a:lnTo>
                            <a:pt x="241300" y="142240"/>
                          </a:lnTo>
                          <a:lnTo>
                            <a:pt x="276860" y="104140"/>
                          </a:lnTo>
                          <a:lnTo>
                            <a:pt x="330200" y="66040"/>
                          </a:lnTo>
                          <a:lnTo>
                            <a:pt x="386080" y="48260"/>
                          </a:lnTo>
                          <a:lnTo>
                            <a:pt x="439420" y="60960"/>
                          </a:lnTo>
                          <a:lnTo>
                            <a:pt x="525780" y="38100"/>
                          </a:lnTo>
                          <a:lnTo>
                            <a:pt x="596900" y="12700"/>
                          </a:lnTo>
                          <a:lnTo>
                            <a:pt x="701040" y="0"/>
                          </a:lnTo>
                          <a:lnTo>
                            <a:pt x="774700" y="17780"/>
                          </a:lnTo>
                          <a:lnTo>
                            <a:pt x="828040" y="50800"/>
                          </a:lnTo>
                          <a:lnTo>
                            <a:pt x="889000" y="93980"/>
                          </a:lnTo>
                          <a:lnTo>
                            <a:pt x="977900" y="104140"/>
                          </a:lnTo>
                          <a:lnTo>
                            <a:pt x="1038860" y="91440"/>
                          </a:lnTo>
                          <a:lnTo>
                            <a:pt x="1089660" y="66040"/>
                          </a:lnTo>
                          <a:lnTo>
                            <a:pt x="1125220" y="137160"/>
                          </a:lnTo>
                          <a:lnTo>
                            <a:pt x="1183640" y="175260"/>
                          </a:lnTo>
                          <a:lnTo>
                            <a:pt x="1247140" y="210820"/>
                          </a:lnTo>
                          <a:lnTo>
                            <a:pt x="1328420" y="205740"/>
                          </a:lnTo>
                          <a:lnTo>
                            <a:pt x="1318260" y="251460"/>
                          </a:lnTo>
                          <a:lnTo>
                            <a:pt x="1308100" y="320040"/>
                          </a:lnTo>
                          <a:lnTo>
                            <a:pt x="1318260" y="363220"/>
                          </a:lnTo>
                          <a:cubicBezTo>
                            <a:pt x="1319107" y="407247"/>
                            <a:pt x="1319953" y="451273"/>
                            <a:pt x="1320800" y="495300"/>
                          </a:cubicBezTo>
                          <a:lnTo>
                            <a:pt x="1315720" y="574040"/>
                          </a:lnTo>
                          <a:lnTo>
                            <a:pt x="1295400" y="635000"/>
                          </a:lnTo>
                          <a:lnTo>
                            <a:pt x="1259840" y="678180"/>
                          </a:lnTo>
                          <a:lnTo>
                            <a:pt x="1242060" y="723900"/>
                          </a:lnTo>
                          <a:lnTo>
                            <a:pt x="1216660" y="741680"/>
                          </a:lnTo>
                          <a:lnTo>
                            <a:pt x="1191260" y="744220"/>
                          </a:lnTo>
                          <a:lnTo>
                            <a:pt x="1170940" y="728980"/>
                          </a:lnTo>
                          <a:lnTo>
                            <a:pt x="1163320" y="706120"/>
                          </a:lnTo>
                          <a:lnTo>
                            <a:pt x="1158240" y="670560"/>
                          </a:lnTo>
                          <a:lnTo>
                            <a:pt x="1173480" y="612140"/>
                          </a:lnTo>
                          <a:cubicBezTo>
                            <a:pt x="1172633" y="575733"/>
                            <a:pt x="1171787" y="539327"/>
                            <a:pt x="1170940" y="502920"/>
                          </a:cubicBezTo>
                          <a:lnTo>
                            <a:pt x="1132840" y="436880"/>
                          </a:lnTo>
                          <a:lnTo>
                            <a:pt x="1079500" y="342900"/>
                          </a:lnTo>
                          <a:lnTo>
                            <a:pt x="998220" y="276860"/>
                          </a:lnTo>
                          <a:lnTo>
                            <a:pt x="944880" y="243840"/>
                          </a:lnTo>
                          <a:lnTo>
                            <a:pt x="843280" y="226060"/>
                          </a:lnTo>
                          <a:lnTo>
                            <a:pt x="749300" y="218440"/>
                          </a:lnTo>
                          <a:lnTo>
                            <a:pt x="701040" y="205740"/>
                          </a:lnTo>
                          <a:lnTo>
                            <a:pt x="586740" y="210820"/>
                          </a:lnTo>
                          <a:lnTo>
                            <a:pt x="520700" y="220980"/>
                          </a:lnTo>
                          <a:lnTo>
                            <a:pt x="485140" y="226060"/>
                          </a:lnTo>
                          <a:lnTo>
                            <a:pt x="393700" y="246380"/>
                          </a:lnTo>
                          <a:lnTo>
                            <a:pt x="353060" y="269240"/>
                          </a:lnTo>
                          <a:lnTo>
                            <a:pt x="332740" y="289560"/>
                          </a:lnTo>
                          <a:lnTo>
                            <a:pt x="284480" y="314960"/>
                          </a:lnTo>
                          <a:lnTo>
                            <a:pt x="236220" y="340360"/>
                          </a:lnTo>
                          <a:lnTo>
                            <a:pt x="218440" y="383540"/>
                          </a:lnTo>
                          <a:lnTo>
                            <a:pt x="193040" y="431800"/>
                          </a:lnTo>
                          <a:lnTo>
                            <a:pt x="170180" y="480060"/>
                          </a:lnTo>
                          <a:lnTo>
                            <a:pt x="170180" y="535940"/>
                          </a:lnTo>
                          <a:lnTo>
                            <a:pt x="180340" y="596900"/>
                          </a:lnTo>
                          <a:lnTo>
                            <a:pt x="228600" y="629920"/>
                          </a:lnTo>
                          <a:lnTo>
                            <a:pt x="167640" y="650240"/>
                          </a:lnTo>
                          <a:lnTo>
                            <a:pt x="129540" y="670560"/>
                          </a:lnTo>
                          <a:lnTo>
                            <a:pt x="73660" y="607060"/>
                          </a:lnTo>
                          <a:lnTo>
                            <a:pt x="45720" y="518160"/>
                          </a:lnTo>
                          <a:lnTo>
                            <a:pt x="40640" y="449580"/>
                          </a:lnTo>
                          <a:lnTo>
                            <a:pt x="68580" y="396240"/>
                          </a:lnTo>
                          <a:lnTo>
                            <a:pt x="101600" y="327660"/>
                          </a:lnTo>
                          <a:lnTo>
                            <a:pt x="104140" y="292100"/>
                          </a:lnTo>
                          <a:lnTo>
                            <a:pt x="101600" y="246380"/>
                          </a:lnTo>
                          <a:lnTo>
                            <a:pt x="0" y="175260"/>
                          </a:lnTo>
                          <a:close/>
                        </a:path>
                      </a:pathLst>
                    </a:custGeom>
                    <a:solidFill>
                      <a:srgbClr val="C00000">
                        <a:alpha val="22000"/>
                      </a:srgb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>
                      <a:outerShdw blurRad="63500" sx="105000" sy="105000" algn="ctr" rotWithShape="0">
                        <a:srgbClr val="C00000">
                          <a:alpha val="38000"/>
                        </a:srgbClr>
                      </a:outerShdw>
                    </a:effectLst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5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53" name="Freeform 152"/>
                    <p:cNvSpPr/>
                    <p:nvPr/>
                  </p:nvSpPr>
                  <p:spPr>
                    <a:xfrm>
                      <a:off x="1374140" y="3225800"/>
                      <a:ext cx="535940" cy="289560"/>
                    </a:xfrm>
                    <a:custGeom>
                      <a:avLst/>
                      <a:gdLst>
                        <a:gd name="connsiteX0" fmla="*/ 0 w 535940"/>
                        <a:gd name="connsiteY0" fmla="*/ 91440 h 289560"/>
                        <a:gd name="connsiteX1" fmla="*/ 63500 w 535940"/>
                        <a:gd name="connsiteY1" fmla="*/ 25400 h 289560"/>
                        <a:gd name="connsiteX2" fmla="*/ 104140 w 535940"/>
                        <a:gd name="connsiteY2" fmla="*/ 15240 h 289560"/>
                        <a:gd name="connsiteX3" fmla="*/ 167640 w 535940"/>
                        <a:gd name="connsiteY3" fmla="*/ 0 h 289560"/>
                        <a:gd name="connsiteX4" fmla="*/ 279400 w 535940"/>
                        <a:gd name="connsiteY4" fmla="*/ 17780 h 289560"/>
                        <a:gd name="connsiteX5" fmla="*/ 375920 w 535940"/>
                        <a:gd name="connsiteY5" fmla="*/ 33020 h 289560"/>
                        <a:gd name="connsiteX6" fmla="*/ 462280 w 535940"/>
                        <a:gd name="connsiteY6" fmla="*/ 68580 h 289560"/>
                        <a:gd name="connsiteX7" fmla="*/ 480060 w 535940"/>
                        <a:gd name="connsiteY7" fmla="*/ 101600 h 289560"/>
                        <a:gd name="connsiteX8" fmla="*/ 497840 w 535940"/>
                        <a:gd name="connsiteY8" fmla="*/ 111760 h 289560"/>
                        <a:gd name="connsiteX9" fmla="*/ 535940 w 535940"/>
                        <a:gd name="connsiteY9" fmla="*/ 167640 h 289560"/>
                        <a:gd name="connsiteX10" fmla="*/ 513080 w 535940"/>
                        <a:gd name="connsiteY10" fmla="*/ 220980 h 289560"/>
                        <a:gd name="connsiteX11" fmla="*/ 439420 w 535940"/>
                        <a:gd name="connsiteY11" fmla="*/ 259080 h 289560"/>
                        <a:gd name="connsiteX12" fmla="*/ 365760 w 535940"/>
                        <a:gd name="connsiteY12" fmla="*/ 266700 h 289560"/>
                        <a:gd name="connsiteX13" fmla="*/ 332740 w 535940"/>
                        <a:gd name="connsiteY13" fmla="*/ 266700 h 289560"/>
                        <a:gd name="connsiteX14" fmla="*/ 259080 w 535940"/>
                        <a:gd name="connsiteY14" fmla="*/ 287020 h 289560"/>
                        <a:gd name="connsiteX15" fmla="*/ 195580 w 535940"/>
                        <a:gd name="connsiteY15" fmla="*/ 287020 h 289560"/>
                        <a:gd name="connsiteX16" fmla="*/ 149860 w 535940"/>
                        <a:gd name="connsiteY16" fmla="*/ 289560 h 289560"/>
                        <a:gd name="connsiteX17" fmla="*/ 104140 w 535940"/>
                        <a:gd name="connsiteY17" fmla="*/ 279400 h 289560"/>
                        <a:gd name="connsiteX18" fmla="*/ 53340 w 535940"/>
                        <a:gd name="connsiteY18" fmla="*/ 248920 h 289560"/>
                        <a:gd name="connsiteX19" fmla="*/ 10160 w 535940"/>
                        <a:gd name="connsiteY19" fmla="*/ 205740 h 289560"/>
                        <a:gd name="connsiteX20" fmla="*/ 0 w 535940"/>
                        <a:gd name="connsiteY20" fmla="*/ 91440 h 2895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535940" h="289560">
                          <a:moveTo>
                            <a:pt x="0" y="91440"/>
                          </a:moveTo>
                          <a:lnTo>
                            <a:pt x="63500" y="25400"/>
                          </a:lnTo>
                          <a:lnTo>
                            <a:pt x="104140" y="15240"/>
                          </a:lnTo>
                          <a:lnTo>
                            <a:pt x="167640" y="0"/>
                          </a:lnTo>
                          <a:lnTo>
                            <a:pt x="279400" y="17780"/>
                          </a:lnTo>
                          <a:lnTo>
                            <a:pt x="375920" y="33020"/>
                          </a:lnTo>
                          <a:lnTo>
                            <a:pt x="462280" y="68580"/>
                          </a:lnTo>
                          <a:lnTo>
                            <a:pt x="480060" y="101600"/>
                          </a:lnTo>
                          <a:lnTo>
                            <a:pt x="497840" y="111760"/>
                          </a:lnTo>
                          <a:lnTo>
                            <a:pt x="535940" y="167640"/>
                          </a:lnTo>
                          <a:lnTo>
                            <a:pt x="513080" y="220980"/>
                          </a:lnTo>
                          <a:lnTo>
                            <a:pt x="439420" y="259080"/>
                          </a:lnTo>
                          <a:lnTo>
                            <a:pt x="365760" y="266700"/>
                          </a:lnTo>
                          <a:lnTo>
                            <a:pt x="332740" y="266700"/>
                          </a:lnTo>
                          <a:lnTo>
                            <a:pt x="259080" y="287020"/>
                          </a:lnTo>
                          <a:lnTo>
                            <a:pt x="195580" y="287020"/>
                          </a:lnTo>
                          <a:lnTo>
                            <a:pt x="149860" y="289560"/>
                          </a:lnTo>
                          <a:lnTo>
                            <a:pt x="104140" y="279400"/>
                          </a:lnTo>
                          <a:lnTo>
                            <a:pt x="53340" y="248920"/>
                          </a:lnTo>
                          <a:lnTo>
                            <a:pt x="10160" y="205740"/>
                          </a:lnTo>
                          <a:lnTo>
                            <a:pt x="0" y="91440"/>
                          </a:lnTo>
                          <a:close/>
                        </a:path>
                      </a:pathLst>
                    </a:custGeom>
                    <a:solidFill>
                      <a:sysClr val="window" lastClr="FFFFFF">
                        <a:lumMod val="85000"/>
                        <a:alpha val="45000"/>
                      </a:sys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5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142" name="Freeform 141"/>
                <p:cNvSpPr/>
                <p:nvPr/>
              </p:nvSpPr>
              <p:spPr>
                <a:xfrm>
                  <a:off x="1606847" y="3461099"/>
                  <a:ext cx="1211849" cy="630471"/>
                </a:xfrm>
                <a:custGeom>
                  <a:avLst/>
                  <a:gdLst>
                    <a:gd name="connsiteX0" fmla="*/ 699135 w 1228725"/>
                    <a:gd name="connsiteY0" fmla="*/ 118 h 622999"/>
                    <a:gd name="connsiteX1" fmla="*/ 725805 w 1228725"/>
                    <a:gd name="connsiteY1" fmla="*/ 3928 h 622999"/>
                    <a:gd name="connsiteX2" fmla="*/ 742950 w 1228725"/>
                    <a:gd name="connsiteY2" fmla="*/ 7738 h 622999"/>
                    <a:gd name="connsiteX3" fmla="*/ 805815 w 1228725"/>
                    <a:gd name="connsiteY3" fmla="*/ 11548 h 622999"/>
                    <a:gd name="connsiteX4" fmla="*/ 830580 w 1228725"/>
                    <a:gd name="connsiteY4" fmla="*/ 15358 h 622999"/>
                    <a:gd name="connsiteX5" fmla="*/ 840105 w 1228725"/>
                    <a:gd name="connsiteY5" fmla="*/ 17263 h 622999"/>
                    <a:gd name="connsiteX6" fmla="*/ 845820 w 1228725"/>
                    <a:gd name="connsiteY6" fmla="*/ 19168 h 622999"/>
                    <a:gd name="connsiteX7" fmla="*/ 868680 w 1228725"/>
                    <a:gd name="connsiteY7" fmla="*/ 21073 h 622999"/>
                    <a:gd name="connsiteX8" fmla="*/ 882015 w 1228725"/>
                    <a:gd name="connsiteY8" fmla="*/ 24883 h 622999"/>
                    <a:gd name="connsiteX9" fmla="*/ 895350 w 1228725"/>
                    <a:gd name="connsiteY9" fmla="*/ 26788 h 622999"/>
                    <a:gd name="connsiteX10" fmla="*/ 914400 w 1228725"/>
                    <a:gd name="connsiteY10" fmla="*/ 32503 h 622999"/>
                    <a:gd name="connsiteX11" fmla="*/ 920115 w 1228725"/>
                    <a:gd name="connsiteY11" fmla="*/ 34408 h 622999"/>
                    <a:gd name="connsiteX12" fmla="*/ 927735 w 1228725"/>
                    <a:gd name="connsiteY12" fmla="*/ 36313 h 622999"/>
                    <a:gd name="connsiteX13" fmla="*/ 939165 w 1228725"/>
                    <a:gd name="connsiteY13" fmla="*/ 42028 h 622999"/>
                    <a:gd name="connsiteX14" fmla="*/ 944880 w 1228725"/>
                    <a:gd name="connsiteY14" fmla="*/ 45838 h 622999"/>
                    <a:gd name="connsiteX15" fmla="*/ 950595 w 1228725"/>
                    <a:gd name="connsiteY15" fmla="*/ 47743 h 622999"/>
                    <a:gd name="connsiteX16" fmla="*/ 956310 w 1228725"/>
                    <a:gd name="connsiteY16" fmla="*/ 51553 h 622999"/>
                    <a:gd name="connsiteX17" fmla="*/ 962025 w 1228725"/>
                    <a:gd name="connsiteY17" fmla="*/ 57268 h 622999"/>
                    <a:gd name="connsiteX18" fmla="*/ 973455 w 1228725"/>
                    <a:gd name="connsiteY18" fmla="*/ 61078 h 622999"/>
                    <a:gd name="connsiteX19" fmla="*/ 979170 w 1228725"/>
                    <a:gd name="connsiteY19" fmla="*/ 64888 h 622999"/>
                    <a:gd name="connsiteX20" fmla="*/ 984885 w 1228725"/>
                    <a:gd name="connsiteY20" fmla="*/ 66793 h 622999"/>
                    <a:gd name="connsiteX21" fmla="*/ 996315 w 1228725"/>
                    <a:gd name="connsiteY21" fmla="*/ 74413 h 622999"/>
                    <a:gd name="connsiteX22" fmla="*/ 1007745 w 1228725"/>
                    <a:gd name="connsiteY22" fmla="*/ 83938 h 622999"/>
                    <a:gd name="connsiteX23" fmla="*/ 1017270 w 1228725"/>
                    <a:gd name="connsiteY23" fmla="*/ 95368 h 622999"/>
                    <a:gd name="connsiteX24" fmla="*/ 1028700 w 1228725"/>
                    <a:gd name="connsiteY24" fmla="*/ 104893 h 622999"/>
                    <a:gd name="connsiteX25" fmla="*/ 1038225 w 1228725"/>
                    <a:gd name="connsiteY25" fmla="*/ 114418 h 622999"/>
                    <a:gd name="connsiteX26" fmla="*/ 1042035 w 1228725"/>
                    <a:gd name="connsiteY26" fmla="*/ 120133 h 622999"/>
                    <a:gd name="connsiteX27" fmla="*/ 1047750 w 1228725"/>
                    <a:gd name="connsiteY27" fmla="*/ 125848 h 622999"/>
                    <a:gd name="connsiteX28" fmla="*/ 1057275 w 1228725"/>
                    <a:gd name="connsiteY28" fmla="*/ 137278 h 622999"/>
                    <a:gd name="connsiteX29" fmla="*/ 1064895 w 1228725"/>
                    <a:gd name="connsiteY29" fmla="*/ 152518 h 622999"/>
                    <a:gd name="connsiteX30" fmla="*/ 1068705 w 1228725"/>
                    <a:gd name="connsiteY30" fmla="*/ 158233 h 622999"/>
                    <a:gd name="connsiteX31" fmla="*/ 1074420 w 1228725"/>
                    <a:gd name="connsiteY31" fmla="*/ 160138 h 622999"/>
                    <a:gd name="connsiteX32" fmla="*/ 1078230 w 1228725"/>
                    <a:gd name="connsiteY32" fmla="*/ 165853 h 622999"/>
                    <a:gd name="connsiteX33" fmla="*/ 1083945 w 1228725"/>
                    <a:gd name="connsiteY33" fmla="*/ 177283 h 622999"/>
                    <a:gd name="connsiteX34" fmla="*/ 1089660 w 1228725"/>
                    <a:gd name="connsiteY34" fmla="*/ 181093 h 622999"/>
                    <a:gd name="connsiteX35" fmla="*/ 1099185 w 1228725"/>
                    <a:gd name="connsiteY35" fmla="*/ 196333 h 622999"/>
                    <a:gd name="connsiteX36" fmla="*/ 1104900 w 1228725"/>
                    <a:gd name="connsiteY36" fmla="*/ 202048 h 622999"/>
                    <a:gd name="connsiteX37" fmla="*/ 1112520 w 1228725"/>
                    <a:gd name="connsiteY37" fmla="*/ 217288 h 622999"/>
                    <a:gd name="connsiteX38" fmla="*/ 1118235 w 1228725"/>
                    <a:gd name="connsiteY38" fmla="*/ 224908 h 622999"/>
                    <a:gd name="connsiteX39" fmla="*/ 1120140 w 1228725"/>
                    <a:gd name="connsiteY39" fmla="*/ 230623 h 622999"/>
                    <a:gd name="connsiteX40" fmla="*/ 1129665 w 1228725"/>
                    <a:gd name="connsiteY40" fmla="*/ 243958 h 622999"/>
                    <a:gd name="connsiteX41" fmla="*/ 1131570 w 1228725"/>
                    <a:gd name="connsiteY41" fmla="*/ 249673 h 622999"/>
                    <a:gd name="connsiteX42" fmla="*/ 1135380 w 1228725"/>
                    <a:gd name="connsiteY42" fmla="*/ 255388 h 622999"/>
                    <a:gd name="connsiteX43" fmla="*/ 1141095 w 1228725"/>
                    <a:gd name="connsiteY43" fmla="*/ 268723 h 622999"/>
                    <a:gd name="connsiteX44" fmla="*/ 1148715 w 1228725"/>
                    <a:gd name="connsiteY44" fmla="*/ 280153 h 622999"/>
                    <a:gd name="connsiteX45" fmla="*/ 1152525 w 1228725"/>
                    <a:gd name="connsiteY45" fmla="*/ 287773 h 622999"/>
                    <a:gd name="connsiteX46" fmla="*/ 1154430 w 1228725"/>
                    <a:gd name="connsiteY46" fmla="*/ 295393 h 622999"/>
                    <a:gd name="connsiteX47" fmla="*/ 1158240 w 1228725"/>
                    <a:gd name="connsiteY47" fmla="*/ 301108 h 622999"/>
                    <a:gd name="connsiteX48" fmla="*/ 1160145 w 1228725"/>
                    <a:gd name="connsiteY48" fmla="*/ 306823 h 622999"/>
                    <a:gd name="connsiteX49" fmla="*/ 1163955 w 1228725"/>
                    <a:gd name="connsiteY49" fmla="*/ 312538 h 622999"/>
                    <a:gd name="connsiteX50" fmla="*/ 1171575 w 1228725"/>
                    <a:gd name="connsiteY50" fmla="*/ 329683 h 622999"/>
                    <a:gd name="connsiteX51" fmla="*/ 1175385 w 1228725"/>
                    <a:gd name="connsiteY51" fmla="*/ 343018 h 622999"/>
                    <a:gd name="connsiteX52" fmla="*/ 1179195 w 1228725"/>
                    <a:gd name="connsiteY52" fmla="*/ 348733 h 622999"/>
                    <a:gd name="connsiteX53" fmla="*/ 1183005 w 1228725"/>
                    <a:gd name="connsiteY53" fmla="*/ 362068 h 622999"/>
                    <a:gd name="connsiteX54" fmla="*/ 1186815 w 1228725"/>
                    <a:gd name="connsiteY54" fmla="*/ 369688 h 622999"/>
                    <a:gd name="connsiteX55" fmla="*/ 1190625 w 1228725"/>
                    <a:gd name="connsiteY55" fmla="*/ 375403 h 622999"/>
                    <a:gd name="connsiteX56" fmla="*/ 1194435 w 1228725"/>
                    <a:gd name="connsiteY56" fmla="*/ 386833 h 622999"/>
                    <a:gd name="connsiteX57" fmla="*/ 1196340 w 1228725"/>
                    <a:gd name="connsiteY57" fmla="*/ 392548 h 622999"/>
                    <a:gd name="connsiteX58" fmla="*/ 1202055 w 1228725"/>
                    <a:gd name="connsiteY58" fmla="*/ 403978 h 622999"/>
                    <a:gd name="connsiteX59" fmla="*/ 1205865 w 1228725"/>
                    <a:gd name="connsiteY59" fmla="*/ 409693 h 622999"/>
                    <a:gd name="connsiteX60" fmla="*/ 1207770 w 1228725"/>
                    <a:gd name="connsiteY60" fmla="*/ 415408 h 622999"/>
                    <a:gd name="connsiteX61" fmla="*/ 1211580 w 1228725"/>
                    <a:gd name="connsiteY61" fmla="*/ 421123 h 622999"/>
                    <a:gd name="connsiteX62" fmla="*/ 1217295 w 1228725"/>
                    <a:gd name="connsiteY62" fmla="*/ 432553 h 622999"/>
                    <a:gd name="connsiteX63" fmla="*/ 1219200 w 1228725"/>
                    <a:gd name="connsiteY63" fmla="*/ 440173 h 622999"/>
                    <a:gd name="connsiteX64" fmla="*/ 1223010 w 1228725"/>
                    <a:gd name="connsiteY64" fmla="*/ 451603 h 622999"/>
                    <a:gd name="connsiteX65" fmla="*/ 1228725 w 1228725"/>
                    <a:gd name="connsiteY65" fmla="*/ 493513 h 622999"/>
                    <a:gd name="connsiteX66" fmla="*/ 1226820 w 1228725"/>
                    <a:gd name="connsiteY66" fmla="*/ 535423 h 622999"/>
                    <a:gd name="connsiteX67" fmla="*/ 1221105 w 1228725"/>
                    <a:gd name="connsiteY67" fmla="*/ 541138 h 622999"/>
                    <a:gd name="connsiteX68" fmla="*/ 1200150 w 1228725"/>
                    <a:gd name="connsiteY68" fmla="*/ 550663 h 622999"/>
                    <a:gd name="connsiteX69" fmla="*/ 1188720 w 1228725"/>
                    <a:gd name="connsiteY69" fmla="*/ 554473 h 622999"/>
                    <a:gd name="connsiteX70" fmla="*/ 1150620 w 1228725"/>
                    <a:gd name="connsiteY70" fmla="*/ 552568 h 622999"/>
                    <a:gd name="connsiteX71" fmla="*/ 1143000 w 1228725"/>
                    <a:gd name="connsiteY71" fmla="*/ 550663 h 622999"/>
                    <a:gd name="connsiteX72" fmla="*/ 1125855 w 1228725"/>
                    <a:gd name="connsiteY72" fmla="*/ 548758 h 622999"/>
                    <a:gd name="connsiteX73" fmla="*/ 1110615 w 1228725"/>
                    <a:gd name="connsiteY73" fmla="*/ 544948 h 622999"/>
                    <a:gd name="connsiteX74" fmla="*/ 1097280 w 1228725"/>
                    <a:gd name="connsiteY74" fmla="*/ 541138 h 622999"/>
                    <a:gd name="connsiteX75" fmla="*/ 1068705 w 1228725"/>
                    <a:gd name="connsiteY75" fmla="*/ 539233 h 622999"/>
                    <a:gd name="connsiteX76" fmla="*/ 975360 w 1228725"/>
                    <a:gd name="connsiteY76" fmla="*/ 537328 h 622999"/>
                    <a:gd name="connsiteX77" fmla="*/ 853440 w 1228725"/>
                    <a:gd name="connsiteY77" fmla="*/ 533518 h 622999"/>
                    <a:gd name="connsiteX78" fmla="*/ 838200 w 1228725"/>
                    <a:gd name="connsiteY78" fmla="*/ 531613 h 622999"/>
                    <a:gd name="connsiteX79" fmla="*/ 819150 w 1228725"/>
                    <a:gd name="connsiteY79" fmla="*/ 527803 h 622999"/>
                    <a:gd name="connsiteX80" fmla="*/ 796290 w 1228725"/>
                    <a:gd name="connsiteY80" fmla="*/ 525898 h 622999"/>
                    <a:gd name="connsiteX81" fmla="*/ 779145 w 1228725"/>
                    <a:gd name="connsiteY81" fmla="*/ 523993 h 622999"/>
                    <a:gd name="connsiteX82" fmla="*/ 712470 w 1228725"/>
                    <a:gd name="connsiteY82" fmla="*/ 525898 h 622999"/>
                    <a:gd name="connsiteX83" fmla="*/ 702945 w 1228725"/>
                    <a:gd name="connsiteY83" fmla="*/ 539233 h 622999"/>
                    <a:gd name="connsiteX84" fmla="*/ 699135 w 1228725"/>
                    <a:gd name="connsiteY84" fmla="*/ 544948 h 622999"/>
                    <a:gd name="connsiteX85" fmla="*/ 693420 w 1228725"/>
                    <a:gd name="connsiteY85" fmla="*/ 563998 h 622999"/>
                    <a:gd name="connsiteX86" fmla="*/ 689610 w 1228725"/>
                    <a:gd name="connsiteY86" fmla="*/ 575428 h 622999"/>
                    <a:gd name="connsiteX87" fmla="*/ 687705 w 1228725"/>
                    <a:gd name="connsiteY87" fmla="*/ 581143 h 622999"/>
                    <a:gd name="connsiteX88" fmla="*/ 685800 w 1228725"/>
                    <a:gd name="connsiteY88" fmla="*/ 586858 h 622999"/>
                    <a:gd name="connsiteX89" fmla="*/ 681990 w 1228725"/>
                    <a:gd name="connsiteY89" fmla="*/ 592573 h 622999"/>
                    <a:gd name="connsiteX90" fmla="*/ 676275 w 1228725"/>
                    <a:gd name="connsiteY90" fmla="*/ 598288 h 622999"/>
                    <a:gd name="connsiteX91" fmla="*/ 670560 w 1228725"/>
                    <a:gd name="connsiteY91" fmla="*/ 600193 h 622999"/>
                    <a:gd name="connsiteX92" fmla="*/ 664845 w 1228725"/>
                    <a:gd name="connsiteY92" fmla="*/ 604003 h 622999"/>
                    <a:gd name="connsiteX93" fmla="*/ 649605 w 1228725"/>
                    <a:gd name="connsiteY93" fmla="*/ 607813 h 622999"/>
                    <a:gd name="connsiteX94" fmla="*/ 643890 w 1228725"/>
                    <a:gd name="connsiteY94" fmla="*/ 609718 h 622999"/>
                    <a:gd name="connsiteX95" fmla="*/ 594360 w 1228725"/>
                    <a:gd name="connsiteY95" fmla="*/ 613528 h 622999"/>
                    <a:gd name="connsiteX96" fmla="*/ 571500 w 1228725"/>
                    <a:gd name="connsiteY96" fmla="*/ 615433 h 622999"/>
                    <a:gd name="connsiteX97" fmla="*/ 440055 w 1228725"/>
                    <a:gd name="connsiteY97" fmla="*/ 615433 h 622999"/>
                    <a:gd name="connsiteX98" fmla="*/ 434340 w 1228725"/>
                    <a:gd name="connsiteY98" fmla="*/ 613528 h 622999"/>
                    <a:gd name="connsiteX99" fmla="*/ 419100 w 1228725"/>
                    <a:gd name="connsiteY99" fmla="*/ 611623 h 622999"/>
                    <a:gd name="connsiteX100" fmla="*/ 400050 w 1228725"/>
                    <a:gd name="connsiteY100" fmla="*/ 607813 h 622999"/>
                    <a:gd name="connsiteX101" fmla="*/ 365760 w 1228725"/>
                    <a:gd name="connsiteY101" fmla="*/ 604003 h 622999"/>
                    <a:gd name="connsiteX102" fmla="*/ 339090 w 1228725"/>
                    <a:gd name="connsiteY102" fmla="*/ 600193 h 622999"/>
                    <a:gd name="connsiteX103" fmla="*/ 321945 w 1228725"/>
                    <a:gd name="connsiteY103" fmla="*/ 596383 h 622999"/>
                    <a:gd name="connsiteX104" fmla="*/ 316230 w 1228725"/>
                    <a:gd name="connsiteY104" fmla="*/ 590668 h 622999"/>
                    <a:gd name="connsiteX105" fmla="*/ 297180 w 1228725"/>
                    <a:gd name="connsiteY105" fmla="*/ 579238 h 622999"/>
                    <a:gd name="connsiteX106" fmla="*/ 291465 w 1228725"/>
                    <a:gd name="connsiteY106" fmla="*/ 573523 h 622999"/>
                    <a:gd name="connsiteX107" fmla="*/ 283845 w 1228725"/>
                    <a:gd name="connsiteY107" fmla="*/ 569713 h 622999"/>
                    <a:gd name="connsiteX108" fmla="*/ 266700 w 1228725"/>
                    <a:gd name="connsiteY108" fmla="*/ 562093 h 622999"/>
                    <a:gd name="connsiteX109" fmla="*/ 260985 w 1228725"/>
                    <a:gd name="connsiteY109" fmla="*/ 560188 h 622999"/>
                    <a:gd name="connsiteX110" fmla="*/ 230505 w 1228725"/>
                    <a:gd name="connsiteY110" fmla="*/ 556378 h 622999"/>
                    <a:gd name="connsiteX111" fmla="*/ 211455 w 1228725"/>
                    <a:gd name="connsiteY111" fmla="*/ 552568 h 622999"/>
                    <a:gd name="connsiteX112" fmla="*/ 194310 w 1228725"/>
                    <a:gd name="connsiteY112" fmla="*/ 548758 h 622999"/>
                    <a:gd name="connsiteX113" fmla="*/ 125730 w 1228725"/>
                    <a:gd name="connsiteY113" fmla="*/ 546853 h 622999"/>
                    <a:gd name="connsiteX114" fmla="*/ 106680 w 1228725"/>
                    <a:gd name="connsiteY114" fmla="*/ 539233 h 622999"/>
                    <a:gd name="connsiteX115" fmla="*/ 95250 w 1228725"/>
                    <a:gd name="connsiteY115" fmla="*/ 529708 h 622999"/>
                    <a:gd name="connsiteX116" fmla="*/ 81915 w 1228725"/>
                    <a:gd name="connsiteY116" fmla="*/ 522088 h 622999"/>
                    <a:gd name="connsiteX117" fmla="*/ 76200 w 1228725"/>
                    <a:gd name="connsiteY117" fmla="*/ 514468 h 622999"/>
                    <a:gd name="connsiteX118" fmla="*/ 68580 w 1228725"/>
                    <a:gd name="connsiteY118" fmla="*/ 508753 h 622999"/>
                    <a:gd name="connsiteX119" fmla="*/ 64770 w 1228725"/>
                    <a:gd name="connsiteY119" fmla="*/ 503038 h 622999"/>
                    <a:gd name="connsiteX120" fmla="*/ 59055 w 1228725"/>
                    <a:gd name="connsiteY120" fmla="*/ 495418 h 622999"/>
                    <a:gd name="connsiteX121" fmla="*/ 53340 w 1228725"/>
                    <a:gd name="connsiteY121" fmla="*/ 489703 h 622999"/>
                    <a:gd name="connsiteX122" fmla="*/ 49530 w 1228725"/>
                    <a:gd name="connsiteY122" fmla="*/ 482083 h 622999"/>
                    <a:gd name="connsiteX123" fmla="*/ 40005 w 1228725"/>
                    <a:gd name="connsiteY123" fmla="*/ 468748 h 622999"/>
                    <a:gd name="connsiteX124" fmla="*/ 36195 w 1228725"/>
                    <a:gd name="connsiteY124" fmla="*/ 451603 h 622999"/>
                    <a:gd name="connsiteX125" fmla="*/ 34290 w 1228725"/>
                    <a:gd name="connsiteY125" fmla="*/ 445888 h 622999"/>
                    <a:gd name="connsiteX126" fmla="*/ 30480 w 1228725"/>
                    <a:gd name="connsiteY126" fmla="*/ 398263 h 622999"/>
                    <a:gd name="connsiteX127" fmla="*/ 28575 w 1228725"/>
                    <a:gd name="connsiteY127" fmla="*/ 375403 h 622999"/>
                    <a:gd name="connsiteX128" fmla="*/ 22860 w 1228725"/>
                    <a:gd name="connsiteY128" fmla="*/ 348733 h 622999"/>
                    <a:gd name="connsiteX129" fmla="*/ 20955 w 1228725"/>
                    <a:gd name="connsiteY129" fmla="*/ 339208 h 622999"/>
                    <a:gd name="connsiteX130" fmla="*/ 19050 w 1228725"/>
                    <a:gd name="connsiteY130" fmla="*/ 327778 h 622999"/>
                    <a:gd name="connsiteX131" fmla="*/ 15240 w 1228725"/>
                    <a:gd name="connsiteY131" fmla="*/ 316348 h 622999"/>
                    <a:gd name="connsiteX132" fmla="*/ 9525 w 1228725"/>
                    <a:gd name="connsiteY132" fmla="*/ 303013 h 622999"/>
                    <a:gd name="connsiteX133" fmla="*/ 3810 w 1228725"/>
                    <a:gd name="connsiteY133" fmla="*/ 289678 h 622999"/>
                    <a:gd name="connsiteX134" fmla="*/ 0 w 1228725"/>
                    <a:gd name="connsiteY134" fmla="*/ 278248 h 622999"/>
                    <a:gd name="connsiteX135" fmla="*/ 1905 w 1228725"/>
                    <a:gd name="connsiteY135" fmla="*/ 234433 h 622999"/>
                    <a:gd name="connsiteX136" fmla="*/ 7620 w 1228725"/>
                    <a:gd name="connsiteY136" fmla="*/ 228718 h 622999"/>
                    <a:gd name="connsiteX137" fmla="*/ 17145 w 1228725"/>
                    <a:gd name="connsiteY137" fmla="*/ 217288 h 622999"/>
                    <a:gd name="connsiteX138" fmla="*/ 20955 w 1228725"/>
                    <a:gd name="connsiteY138" fmla="*/ 211573 h 622999"/>
                    <a:gd name="connsiteX139" fmla="*/ 26670 w 1228725"/>
                    <a:gd name="connsiteY139" fmla="*/ 207763 h 622999"/>
                    <a:gd name="connsiteX140" fmla="*/ 34290 w 1228725"/>
                    <a:gd name="connsiteY140" fmla="*/ 202048 h 622999"/>
                    <a:gd name="connsiteX141" fmla="*/ 41910 w 1228725"/>
                    <a:gd name="connsiteY141" fmla="*/ 198238 h 622999"/>
                    <a:gd name="connsiteX142" fmla="*/ 47625 w 1228725"/>
                    <a:gd name="connsiteY142" fmla="*/ 192523 h 622999"/>
                    <a:gd name="connsiteX143" fmla="*/ 60960 w 1228725"/>
                    <a:gd name="connsiteY143" fmla="*/ 182998 h 622999"/>
                    <a:gd name="connsiteX144" fmla="*/ 72390 w 1228725"/>
                    <a:gd name="connsiteY144" fmla="*/ 165853 h 622999"/>
                    <a:gd name="connsiteX145" fmla="*/ 76200 w 1228725"/>
                    <a:gd name="connsiteY145" fmla="*/ 160138 h 622999"/>
                    <a:gd name="connsiteX146" fmla="*/ 81915 w 1228725"/>
                    <a:gd name="connsiteY146" fmla="*/ 150613 h 622999"/>
                    <a:gd name="connsiteX147" fmla="*/ 85725 w 1228725"/>
                    <a:gd name="connsiteY147" fmla="*/ 144898 h 622999"/>
                    <a:gd name="connsiteX148" fmla="*/ 89535 w 1228725"/>
                    <a:gd name="connsiteY148" fmla="*/ 137278 h 622999"/>
                    <a:gd name="connsiteX149" fmla="*/ 95250 w 1228725"/>
                    <a:gd name="connsiteY149" fmla="*/ 131563 h 622999"/>
                    <a:gd name="connsiteX150" fmla="*/ 100965 w 1228725"/>
                    <a:gd name="connsiteY150" fmla="*/ 118228 h 622999"/>
                    <a:gd name="connsiteX151" fmla="*/ 104775 w 1228725"/>
                    <a:gd name="connsiteY151" fmla="*/ 112513 h 622999"/>
                    <a:gd name="connsiteX152" fmla="*/ 108585 w 1228725"/>
                    <a:gd name="connsiteY152" fmla="*/ 101083 h 622999"/>
                    <a:gd name="connsiteX153" fmla="*/ 110490 w 1228725"/>
                    <a:gd name="connsiteY153" fmla="*/ 95368 h 622999"/>
                    <a:gd name="connsiteX154" fmla="*/ 112395 w 1228725"/>
                    <a:gd name="connsiteY154" fmla="*/ 87748 h 622999"/>
                    <a:gd name="connsiteX155" fmla="*/ 116205 w 1228725"/>
                    <a:gd name="connsiteY155" fmla="*/ 76318 h 622999"/>
                    <a:gd name="connsiteX156" fmla="*/ 131445 w 1228725"/>
                    <a:gd name="connsiteY156" fmla="*/ 62983 h 622999"/>
                    <a:gd name="connsiteX157" fmla="*/ 137160 w 1228725"/>
                    <a:gd name="connsiteY157" fmla="*/ 59173 h 622999"/>
                    <a:gd name="connsiteX158" fmla="*/ 142875 w 1228725"/>
                    <a:gd name="connsiteY158" fmla="*/ 55363 h 622999"/>
                    <a:gd name="connsiteX159" fmla="*/ 148590 w 1228725"/>
                    <a:gd name="connsiteY159" fmla="*/ 53458 h 622999"/>
                    <a:gd name="connsiteX160" fmla="*/ 203835 w 1228725"/>
                    <a:gd name="connsiteY160" fmla="*/ 55363 h 622999"/>
                    <a:gd name="connsiteX161" fmla="*/ 209550 w 1228725"/>
                    <a:gd name="connsiteY161" fmla="*/ 57268 h 622999"/>
                    <a:gd name="connsiteX162" fmla="*/ 222885 w 1228725"/>
                    <a:gd name="connsiteY162" fmla="*/ 59173 h 622999"/>
                    <a:gd name="connsiteX163" fmla="*/ 243840 w 1228725"/>
                    <a:gd name="connsiteY163" fmla="*/ 61078 h 622999"/>
                    <a:gd name="connsiteX164" fmla="*/ 278130 w 1228725"/>
                    <a:gd name="connsiteY164" fmla="*/ 64888 h 622999"/>
                    <a:gd name="connsiteX165" fmla="*/ 299085 w 1228725"/>
                    <a:gd name="connsiteY165" fmla="*/ 70603 h 622999"/>
                    <a:gd name="connsiteX166" fmla="*/ 308610 w 1228725"/>
                    <a:gd name="connsiteY166" fmla="*/ 72508 h 622999"/>
                    <a:gd name="connsiteX167" fmla="*/ 316230 w 1228725"/>
                    <a:gd name="connsiteY167" fmla="*/ 74413 h 622999"/>
                    <a:gd name="connsiteX168" fmla="*/ 337185 w 1228725"/>
                    <a:gd name="connsiteY168" fmla="*/ 76318 h 622999"/>
                    <a:gd name="connsiteX169" fmla="*/ 348615 w 1228725"/>
                    <a:gd name="connsiteY169" fmla="*/ 80128 h 622999"/>
                    <a:gd name="connsiteX170" fmla="*/ 358140 w 1228725"/>
                    <a:gd name="connsiteY170" fmla="*/ 82033 h 622999"/>
                    <a:gd name="connsiteX171" fmla="*/ 365760 w 1228725"/>
                    <a:gd name="connsiteY171" fmla="*/ 83938 h 622999"/>
                    <a:gd name="connsiteX172" fmla="*/ 377190 w 1228725"/>
                    <a:gd name="connsiteY172" fmla="*/ 85843 h 622999"/>
                    <a:gd name="connsiteX173" fmla="*/ 401955 w 1228725"/>
                    <a:gd name="connsiteY173" fmla="*/ 89653 h 622999"/>
                    <a:gd name="connsiteX174" fmla="*/ 438150 w 1228725"/>
                    <a:gd name="connsiteY174" fmla="*/ 87748 h 622999"/>
                    <a:gd name="connsiteX175" fmla="*/ 455295 w 1228725"/>
                    <a:gd name="connsiteY175" fmla="*/ 83938 h 622999"/>
                    <a:gd name="connsiteX176" fmla="*/ 461010 w 1228725"/>
                    <a:gd name="connsiteY176" fmla="*/ 82033 h 622999"/>
                    <a:gd name="connsiteX177" fmla="*/ 480060 w 1228725"/>
                    <a:gd name="connsiteY177" fmla="*/ 70603 h 622999"/>
                    <a:gd name="connsiteX178" fmla="*/ 485775 w 1228725"/>
                    <a:gd name="connsiteY178" fmla="*/ 68698 h 622999"/>
                    <a:gd name="connsiteX179" fmla="*/ 493395 w 1228725"/>
                    <a:gd name="connsiteY179" fmla="*/ 64888 h 622999"/>
                    <a:gd name="connsiteX180" fmla="*/ 501015 w 1228725"/>
                    <a:gd name="connsiteY180" fmla="*/ 62983 h 622999"/>
                    <a:gd name="connsiteX181" fmla="*/ 512445 w 1228725"/>
                    <a:gd name="connsiteY181" fmla="*/ 59173 h 622999"/>
                    <a:gd name="connsiteX182" fmla="*/ 529590 w 1228725"/>
                    <a:gd name="connsiteY182" fmla="*/ 53458 h 622999"/>
                    <a:gd name="connsiteX183" fmla="*/ 535305 w 1228725"/>
                    <a:gd name="connsiteY183" fmla="*/ 51553 h 622999"/>
                    <a:gd name="connsiteX184" fmla="*/ 548640 w 1228725"/>
                    <a:gd name="connsiteY184" fmla="*/ 49648 h 622999"/>
                    <a:gd name="connsiteX185" fmla="*/ 561975 w 1228725"/>
                    <a:gd name="connsiteY185" fmla="*/ 42028 h 622999"/>
                    <a:gd name="connsiteX186" fmla="*/ 567690 w 1228725"/>
                    <a:gd name="connsiteY186" fmla="*/ 38218 h 622999"/>
                    <a:gd name="connsiteX187" fmla="*/ 584835 w 1228725"/>
                    <a:gd name="connsiteY187" fmla="*/ 32503 h 622999"/>
                    <a:gd name="connsiteX188" fmla="*/ 596265 w 1228725"/>
                    <a:gd name="connsiteY188" fmla="*/ 28693 h 622999"/>
                    <a:gd name="connsiteX189" fmla="*/ 601980 w 1228725"/>
                    <a:gd name="connsiteY189" fmla="*/ 24883 h 622999"/>
                    <a:gd name="connsiteX190" fmla="*/ 609600 w 1228725"/>
                    <a:gd name="connsiteY190" fmla="*/ 22978 h 622999"/>
                    <a:gd name="connsiteX191" fmla="*/ 619125 w 1228725"/>
                    <a:gd name="connsiteY191" fmla="*/ 19168 h 622999"/>
                    <a:gd name="connsiteX192" fmla="*/ 634365 w 1228725"/>
                    <a:gd name="connsiteY192" fmla="*/ 15358 h 622999"/>
                    <a:gd name="connsiteX193" fmla="*/ 641985 w 1228725"/>
                    <a:gd name="connsiteY193" fmla="*/ 13453 h 622999"/>
                    <a:gd name="connsiteX194" fmla="*/ 659130 w 1228725"/>
                    <a:gd name="connsiteY194" fmla="*/ 11548 h 622999"/>
                    <a:gd name="connsiteX195" fmla="*/ 683895 w 1228725"/>
                    <a:gd name="connsiteY195" fmla="*/ 7738 h 622999"/>
                    <a:gd name="connsiteX196" fmla="*/ 699135 w 1228725"/>
                    <a:gd name="connsiteY196" fmla="*/ 118 h 622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</a:cxnLst>
                  <a:rect l="l" t="t" r="r" b="b"/>
                  <a:pathLst>
                    <a:path w="1228725" h="622999">
                      <a:moveTo>
                        <a:pt x="699135" y="118"/>
                      </a:moveTo>
                      <a:cubicBezTo>
                        <a:pt x="706120" y="-517"/>
                        <a:pt x="716100" y="1502"/>
                        <a:pt x="725805" y="3928"/>
                      </a:cubicBezTo>
                      <a:cubicBezTo>
                        <a:pt x="736085" y="6498"/>
                        <a:pt x="727806" y="6573"/>
                        <a:pt x="742950" y="7738"/>
                      </a:cubicBezTo>
                      <a:cubicBezTo>
                        <a:pt x="763882" y="9348"/>
                        <a:pt x="805815" y="11548"/>
                        <a:pt x="805815" y="11548"/>
                      </a:cubicBezTo>
                      <a:cubicBezTo>
                        <a:pt x="821678" y="15514"/>
                        <a:pt x="804982" y="11701"/>
                        <a:pt x="830580" y="15358"/>
                      </a:cubicBezTo>
                      <a:cubicBezTo>
                        <a:pt x="833785" y="15816"/>
                        <a:pt x="836964" y="16478"/>
                        <a:pt x="840105" y="17263"/>
                      </a:cubicBezTo>
                      <a:cubicBezTo>
                        <a:pt x="842053" y="17750"/>
                        <a:pt x="843830" y="18903"/>
                        <a:pt x="845820" y="19168"/>
                      </a:cubicBezTo>
                      <a:cubicBezTo>
                        <a:pt x="853399" y="20179"/>
                        <a:pt x="861060" y="20438"/>
                        <a:pt x="868680" y="21073"/>
                      </a:cubicBezTo>
                      <a:cubicBezTo>
                        <a:pt x="873577" y="22705"/>
                        <a:pt x="876753" y="23926"/>
                        <a:pt x="882015" y="24883"/>
                      </a:cubicBezTo>
                      <a:cubicBezTo>
                        <a:pt x="886433" y="25686"/>
                        <a:pt x="890932" y="25985"/>
                        <a:pt x="895350" y="26788"/>
                      </a:cubicBezTo>
                      <a:cubicBezTo>
                        <a:pt x="901684" y="27940"/>
                        <a:pt x="908435" y="30515"/>
                        <a:pt x="914400" y="32503"/>
                      </a:cubicBezTo>
                      <a:cubicBezTo>
                        <a:pt x="916305" y="33138"/>
                        <a:pt x="918167" y="33921"/>
                        <a:pt x="920115" y="34408"/>
                      </a:cubicBezTo>
                      <a:lnTo>
                        <a:pt x="927735" y="36313"/>
                      </a:lnTo>
                      <a:cubicBezTo>
                        <a:pt x="944113" y="47232"/>
                        <a:pt x="923391" y="34141"/>
                        <a:pt x="939165" y="42028"/>
                      </a:cubicBezTo>
                      <a:cubicBezTo>
                        <a:pt x="941213" y="43052"/>
                        <a:pt x="942832" y="44814"/>
                        <a:pt x="944880" y="45838"/>
                      </a:cubicBezTo>
                      <a:cubicBezTo>
                        <a:pt x="946676" y="46736"/>
                        <a:pt x="948799" y="46845"/>
                        <a:pt x="950595" y="47743"/>
                      </a:cubicBezTo>
                      <a:cubicBezTo>
                        <a:pt x="952643" y="48767"/>
                        <a:pt x="954551" y="50087"/>
                        <a:pt x="956310" y="51553"/>
                      </a:cubicBezTo>
                      <a:cubicBezTo>
                        <a:pt x="958380" y="53278"/>
                        <a:pt x="959670" y="55960"/>
                        <a:pt x="962025" y="57268"/>
                      </a:cubicBezTo>
                      <a:cubicBezTo>
                        <a:pt x="965536" y="59218"/>
                        <a:pt x="970113" y="58850"/>
                        <a:pt x="973455" y="61078"/>
                      </a:cubicBezTo>
                      <a:cubicBezTo>
                        <a:pt x="975360" y="62348"/>
                        <a:pt x="977122" y="63864"/>
                        <a:pt x="979170" y="64888"/>
                      </a:cubicBezTo>
                      <a:cubicBezTo>
                        <a:pt x="980966" y="65786"/>
                        <a:pt x="983130" y="65818"/>
                        <a:pt x="984885" y="66793"/>
                      </a:cubicBezTo>
                      <a:cubicBezTo>
                        <a:pt x="988888" y="69017"/>
                        <a:pt x="993077" y="71175"/>
                        <a:pt x="996315" y="74413"/>
                      </a:cubicBezTo>
                      <a:cubicBezTo>
                        <a:pt x="1003649" y="81747"/>
                        <a:pt x="999788" y="78634"/>
                        <a:pt x="1007745" y="83938"/>
                      </a:cubicBezTo>
                      <a:cubicBezTo>
                        <a:pt x="1010946" y="93540"/>
                        <a:pt x="1007582" y="87064"/>
                        <a:pt x="1017270" y="95368"/>
                      </a:cubicBezTo>
                      <a:cubicBezTo>
                        <a:pt x="1030104" y="106369"/>
                        <a:pt x="1016069" y="96472"/>
                        <a:pt x="1028700" y="104893"/>
                      </a:cubicBezTo>
                      <a:cubicBezTo>
                        <a:pt x="1038860" y="120133"/>
                        <a:pt x="1025525" y="101718"/>
                        <a:pt x="1038225" y="114418"/>
                      </a:cubicBezTo>
                      <a:cubicBezTo>
                        <a:pt x="1039844" y="116037"/>
                        <a:pt x="1040569" y="118374"/>
                        <a:pt x="1042035" y="120133"/>
                      </a:cubicBezTo>
                      <a:cubicBezTo>
                        <a:pt x="1043760" y="122203"/>
                        <a:pt x="1046025" y="123778"/>
                        <a:pt x="1047750" y="125848"/>
                      </a:cubicBezTo>
                      <a:cubicBezTo>
                        <a:pt x="1061011" y="141761"/>
                        <a:pt x="1040579" y="120582"/>
                        <a:pt x="1057275" y="137278"/>
                      </a:cubicBezTo>
                      <a:cubicBezTo>
                        <a:pt x="1060104" y="148594"/>
                        <a:pt x="1057422" y="142056"/>
                        <a:pt x="1064895" y="152518"/>
                      </a:cubicBezTo>
                      <a:cubicBezTo>
                        <a:pt x="1066226" y="154381"/>
                        <a:pt x="1066917" y="156803"/>
                        <a:pt x="1068705" y="158233"/>
                      </a:cubicBezTo>
                      <a:cubicBezTo>
                        <a:pt x="1070273" y="159487"/>
                        <a:pt x="1072515" y="159503"/>
                        <a:pt x="1074420" y="160138"/>
                      </a:cubicBezTo>
                      <a:cubicBezTo>
                        <a:pt x="1075690" y="162043"/>
                        <a:pt x="1077206" y="163805"/>
                        <a:pt x="1078230" y="165853"/>
                      </a:cubicBezTo>
                      <a:cubicBezTo>
                        <a:pt x="1081329" y="172051"/>
                        <a:pt x="1078486" y="171824"/>
                        <a:pt x="1083945" y="177283"/>
                      </a:cubicBezTo>
                      <a:cubicBezTo>
                        <a:pt x="1085564" y="178902"/>
                        <a:pt x="1088041" y="179474"/>
                        <a:pt x="1089660" y="181093"/>
                      </a:cubicBezTo>
                      <a:cubicBezTo>
                        <a:pt x="1099667" y="191100"/>
                        <a:pt x="1091640" y="185770"/>
                        <a:pt x="1099185" y="196333"/>
                      </a:cubicBezTo>
                      <a:cubicBezTo>
                        <a:pt x="1100751" y="198525"/>
                        <a:pt x="1103454" y="199775"/>
                        <a:pt x="1104900" y="202048"/>
                      </a:cubicBezTo>
                      <a:cubicBezTo>
                        <a:pt x="1107949" y="206840"/>
                        <a:pt x="1109112" y="212744"/>
                        <a:pt x="1112520" y="217288"/>
                      </a:cubicBezTo>
                      <a:lnTo>
                        <a:pt x="1118235" y="224908"/>
                      </a:lnTo>
                      <a:cubicBezTo>
                        <a:pt x="1118870" y="226813"/>
                        <a:pt x="1119144" y="228880"/>
                        <a:pt x="1120140" y="230623"/>
                      </a:cubicBezTo>
                      <a:cubicBezTo>
                        <a:pt x="1123592" y="236663"/>
                        <a:pt x="1126717" y="238061"/>
                        <a:pt x="1129665" y="243958"/>
                      </a:cubicBezTo>
                      <a:cubicBezTo>
                        <a:pt x="1130563" y="245754"/>
                        <a:pt x="1130672" y="247877"/>
                        <a:pt x="1131570" y="249673"/>
                      </a:cubicBezTo>
                      <a:cubicBezTo>
                        <a:pt x="1132594" y="251721"/>
                        <a:pt x="1134356" y="253340"/>
                        <a:pt x="1135380" y="255388"/>
                      </a:cubicBezTo>
                      <a:cubicBezTo>
                        <a:pt x="1143263" y="271154"/>
                        <a:pt x="1129203" y="248903"/>
                        <a:pt x="1141095" y="268723"/>
                      </a:cubicBezTo>
                      <a:cubicBezTo>
                        <a:pt x="1143451" y="272650"/>
                        <a:pt x="1146667" y="276057"/>
                        <a:pt x="1148715" y="280153"/>
                      </a:cubicBezTo>
                      <a:cubicBezTo>
                        <a:pt x="1149985" y="282693"/>
                        <a:pt x="1151528" y="285114"/>
                        <a:pt x="1152525" y="287773"/>
                      </a:cubicBezTo>
                      <a:cubicBezTo>
                        <a:pt x="1153444" y="290224"/>
                        <a:pt x="1153399" y="292987"/>
                        <a:pt x="1154430" y="295393"/>
                      </a:cubicBezTo>
                      <a:cubicBezTo>
                        <a:pt x="1155332" y="297497"/>
                        <a:pt x="1157216" y="299060"/>
                        <a:pt x="1158240" y="301108"/>
                      </a:cubicBezTo>
                      <a:cubicBezTo>
                        <a:pt x="1159138" y="302904"/>
                        <a:pt x="1159247" y="305027"/>
                        <a:pt x="1160145" y="306823"/>
                      </a:cubicBezTo>
                      <a:cubicBezTo>
                        <a:pt x="1161169" y="308871"/>
                        <a:pt x="1163025" y="310446"/>
                        <a:pt x="1163955" y="312538"/>
                      </a:cubicBezTo>
                      <a:cubicBezTo>
                        <a:pt x="1173023" y="332941"/>
                        <a:pt x="1162952" y="316749"/>
                        <a:pt x="1171575" y="329683"/>
                      </a:cubicBezTo>
                      <a:cubicBezTo>
                        <a:pt x="1172185" y="332124"/>
                        <a:pt x="1174019" y="340285"/>
                        <a:pt x="1175385" y="343018"/>
                      </a:cubicBezTo>
                      <a:cubicBezTo>
                        <a:pt x="1176409" y="345066"/>
                        <a:pt x="1177925" y="346828"/>
                        <a:pt x="1179195" y="348733"/>
                      </a:cubicBezTo>
                      <a:cubicBezTo>
                        <a:pt x="1180162" y="352600"/>
                        <a:pt x="1181365" y="358242"/>
                        <a:pt x="1183005" y="362068"/>
                      </a:cubicBezTo>
                      <a:cubicBezTo>
                        <a:pt x="1184124" y="364678"/>
                        <a:pt x="1185406" y="367222"/>
                        <a:pt x="1186815" y="369688"/>
                      </a:cubicBezTo>
                      <a:cubicBezTo>
                        <a:pt x="1187951" y="371676"/>
                        <a:pt x="1189695" y="373311"/>
                        <a:pt x="1190625" y="375403"/>
                      </a:cubicBezTo>
                      <a:cubicBezTo>
                        <a:pt x="1192256" y="379073"/>
                        <a:pt x="1193165" y="383023"/>
                        <a:pt x="1194435" y="386833"/>
                      </a:cubicBezTo>
                      <a:cubicBezTo>
                        <a:pt x="1195070" y="388738"/>
                        <a:pt x="1195226" y="390877"/>
                        <a:pt x="1196340" y="392548"/>
                      </a:cubicBezTo>
                      <a:cubicBezTo>
                        <a:pt x="1207259" y="408926"/>
                        <a:pt x="1194168" y="388204"/>
                        <a:pt x="1202055" y="403978"/>
                      </a:cubicBezTo>
                      <a:cubicBezTo>
                        <a:pt x="1203079" y="406026"/>
                        <a:pt x="1204841" y="407645"/>
                        <a:pt x="1205865" y="409693"/>
                      </a:cubicBezTo>
                      <a:cubicBezTo>
                        <a:pt x="1206763" y="411489"/>
                        <a:pt x="1206872" y="413612"/>
                        <a:pt x="1207770" y="415408"/>
                      </a:cubicBezTo>
                      <a:cubicBezTo>
                        <a:pt x="1208794" y="417456"/>
                        <a:pt x="1210556" y="419075"/>
                        <a:pt x="1211580" y="421123"/>
                      </a:cubicBezTo>
                      <a:cubicBezTo>
                        <a:pt x="1219467" y="436897"/>
                        <a:pt x="1206376" y="416175"/>
                        <a:pt x="1217295" y="432553"/>
                      </a:cubicBezTo>
                      <a:cubicBezTo>
                        <a:pt x="1217930" y="435093"/>
                        <a:pt x="1218448" y="437665"/>
                        <a:pt x="1219200" y="440173"/>
                      </a:cubicBezTo>
                      <a:cubicBezTo>
                        <a:pt x="1220354" y="444020"/>
                        <a:pt x="1223010" y="451603"/>
                        <a:pt x="1223010" y="451603"/>
                      </a:cubicBezTo>
                      <a:cubicBezTo>
                        <a:pt x="1227109" y="488495"/>
                        <a:pt x="1224031" y="474736"/>
                        <a:pt x="1228725" y="493513"/>
                      </a:cubicBezTo>
                      <a:cubicBezTo>
                        <a:pt x="1228090" y="507483"/>
                        <a:pt x="1229029" y="521614"/>
                        <a:pt x="1226820" y="535423"/>
                      </a:cubicBezTo>
                      <a:cubicBezTo>
                        <a:pt x="1226394" y="538083"/>
                        <a:pt x="1223232" y="539484"/>
                        <a:pt x="1221105" y="541138"/>
                      </a:cubicBezTo>
                      <a:cubicBezTo>
                        <a:pt x="1207234" y="551926"/>
                        <a:pt x="1213986" y="546890"/>
                        <a:pt x="1200150" y="550663"/>
                      </a:cubicBezTo>
                      <a:cubicBezTo>
                        <a:pt x="1196275" y="551720"/>
                        <a:pt x="1188720" y="554473"/>
                        <a:pt x="1188720" y="554473"/>
                      </a:cubicBezTo>
                      <a:cubicBezTo>
                        <a:pt x="1176020" y="553838"/>
                        <a:pt x="1163292" y="553624"/>
                        <a:pt x="1150620" y="552568"/>
                      </a:cubicBezTo>
                      <a:cubicBezTo>
                        <a:pt x="1148011" y="552351"/>
                        <a:pt x="1145588" y="551061"/>
                        <a:pt x="1143000" y="550663"/>
                      </a:cubicBezTo>
                      <a:cubicBezTo>
                        <a:pt x="1137317" y="549789"/>
                        <a:pt x="1131570" y="549393"/>
                        <a:pt x="1125855" y="548758"/>
                      </a:cubicBezTo>
                      <a:cubicBezTo>
                        <a:pt x="1112791" y="544403"/>
                        <a:pt x="1129005" y="549546"/>
                        <a:pt x="1110615" y="544948"/>
                      </a:cubicBezTo>
                      <a:cubicBezTo>
                        <a:pt x="1105034" y="543553"/>
                        <a:pt x="1103435" y="541786"/>
                        <a:pt x="1097280" y="541138"/>
                      </a:cubicBezTo>
                      <a:cubicBezTo>
                        <a:pt x="1087786" y="540139"/>
                        <a:pt x="1078246" y="539531"/>
                        <a:pt x="1068705" y="539233"/>
                      </a:cubicBezTo>
                      <a:cubicBezTo>
                        <a:pt x="1037599" y="538261"/>
                        <a:pt x="1006475" y="537963"/>
                        <a:pt x="975360" y="537328"/>
                      </a:cubicBezTo>
                      <a:cubicBezTo>
                        <a:pt x="901062" y="532375"/>
                        <a:pt x="1004157" y="538806"/>
                        <a:pt x="853440" y="533518"/>
                      </a:cubicBezTo>
                      <a:cubicBezTo>
                        <a:pt x="848324" y="533338"/>
                        <a:pt x="843250" y="532455"/>
                        <a:pt x="838200" y="531613"/>
                      </a:cubicBezTo>
                      <a:cubicBezTo>
                        <a:pt x="819280" y="528460"/>
                        <a:pt x="844305" y="530598"/>
                        <a:pt x="819150" y="527803"/>
                      </a:cubicBezTo>
                      <a:cubicBezTo>
                        <a:pt x="811550" y="526959"/>
                        <a:pt x="803902" y="526623"/>
                        <a:pt x="796290" y="525898"/>
                      </a:cubicBezTo>
                      <a:cubicBezTo>
                        <a:pt x="790566" y="525353"/>
                        <a:pt x="784860" y="524628"/>
                        <a:pt x="779145" y="523993"/>
                      </a:cubicBezTo>
                      <a:cubicBezTo>
                        <a:pt x="756920" y="524628"/>
                        <a:pt x="734673" y="524729"/>
                        <a:pt x="712470" y="525898"/>
                      </a:cubicBezTo>
                      <a:cubicBezTo>
                        <a:pt x="702489" y="526423"/>
                        <a:pt x="708302" y="531197"/>
                        <a:pt x="702945" y="539233"/>
                      </a:cubicBezTo>
                      <a:cubicBezTo>
                        <a:pt x="701675" y="541138"/>
                        <a:pt x="700065" y="542856"/>
                        <a:pt x="699135" y="544948"/>
                      </a:cubicBezTo>
                      <a:cubicBezTo>
                        <a:pt x="694990" y="554274"/>
                        <a:pt x="695978" y="555473"/>
                        <a:pt x="693420" y="563998"/>
                      </a:cubicBezTo>
                      <a:cubicBezTo>
                        <a:pt x="692266" y="567845"/>
                        <a:pt x="690880" y="571618"/>
                        <a:pt x="689610" y="575428"/>
                      </a:cubicBezTo>
                      <a:lnTo>
                        <a:pt x="687705" y="581143"/>
                      </a:lnTo>
                      <a:cubicBezTo>
                        <a:pt x="687070" y="583048"/>
                        <a:pt x="686914" y="585187"/>
                        <a:pt x="685800" y="586858"/>
                      </a:cubicBezTo>
                      <a:cubicBezTo>
                        <a:pt x="684530" y="588763"/>
                        <a:pt x="683456" y="590814"/>
                        <a:pt x="681990" y="592573"/>
                      </a:cubicBezTo>
                      <a:cubicBezTo>
                        <a:pt x="680265" y="594643"/>
                        <a:pt x="678517" y="596794"/>
                        <a:pt x="676275" y="598288"/>
                      </a:cubicBezTo>
                      <a:cubicBezTo>
                        <a:pt x="674604" y="599402"/>
                        <a:pt x="672356" y="599295"/>
                        <a:pt x="670560" y="600193"/>
                      </a:cubicBezTo>
                      <a:cubicBezTo>
                        <a:pt x="668512" y="601217"/>
                        <a:pt x="666893" y="602979"/>
                        <a:pt x="664845" y="604003"/>
                      </a:cubicBezTo>
                      <a:cubicBezTo>
                        <a:pt x="660490" y="606180"/>
                        <a:pt x="653952" y="606726"/>
                        <a:pt x="649605" y="607813"/>
                      </a:cubicBezTo>
                      <a:cubicBezTo>
                        <a:pt x="647657" y="608300"/>
                        <a:pt x="645866" y="609359"/>
                        <a:pt x="643890" y="609718"/>
                      </a:cubicBezTo>
                      <a:cubicBezTo>
                        <a:pt x="628715" y="612477"/>
                        <a:pt x="608216" y="612604"/>
                        <a:pt x="594360" y="613528"/>
                      </a:cubicBezTo>
                      <a:cubicBezTo>
                        <a:pt x="586731" y="614037"/>
                        <a:pt x="579120" y="614798"/>
                        <a:pt x="571500" y="615433"/>
                      </a:cubicBezTo>
                      <a:cubicBezTo>
                        <a:pt x="526255" y="630515"/>
                        <a:pt x="562916" y="618994"/>
                        <a:pt x="440055" y="615433"/>
                      </a:cubicBezTo>
                      <a:cubicBezTo>
                        <a:pt x="438048" y="615375"/>
                        <a:pt x="436316" y="613887"/>
                        <a:pt x="434340" y="613528"/>
                      </a:cubicBezTo>
                      <a:cubicBezTo>
                        <a:pt x="429303" y="612612"/>
                        <a:pt x="424150" y="612465"/>
                        <a:pt x="419100" y="611623"/>
                      </a:cubicBezTo>
                      <a:cubicBezTo>
                        <a:pt x="412712" y="610558"/>
                        <a:pt x="406499" y="608399"/>
                        <a:pt x="400050" y="607813"/>
                      </a:cubicBezTo>
                      <a:cubicBezTo>
                        <a:pt x="374623" y="605501"/>
                        <a:pt x="386038" y="606900"/>
                        <a:pt x="365760" y="604003"/>
                      </a:cubicBezTo>
                      <a:cubicBezTo>
                        <a:pt x="352576" y="599608"/>
                        <a:pt x="364890" y="603228"/>
                        <a:pt x="339090" y="600193"/>
                      </a:cubicBezTo>
                      <a:cubicBezTo>
                        <a:pt x="328727" y="598974"/>
                        <a:pt x="329740" y="598981"/>
                        <a:pt x="321945" y="596383"/>
                      </a:cubicBezTo>
                      <a:cubicBezTo>
                        <a:pt x="320040" y="594478"/>
                        <a:pt x="318422" y="592234"/>
                        <a:pt x="316230" y="590668"/>
                      </a:cubicBezTo>
                      <a:cubicBezTo>
                        <a:pt x="305707" y="583152"/>
                        <a:pt x="309049" y="591107"/>
                        <a:pt x="297180" y="579238"/>
                      </a:cubicBezTo>
                      <a:cubicBezTo>
                        <a:pt x="295275" y="577333"/>
                        <a:pt x="293657" y="575089"/>
                        <a:pt x="291465" y="573523"/>
                      </a:cubicBezTo>
                      <a:cubicBezTo>
                        <a:pt x="289154" y="571872"/>
                        <a:pt x="286311" y="571122"/>
                        <a:pt x="283845" y="569713"/>
                      </a:cubicBezTo>
                      <a:cubicBezTo>
                        <a:pt x="271166" y="562468"/>
                        <a:pt x="286657" y="568745"/>
                        <a:pt x="266700" y="562093"/>
                      </a:cubicBezTo>
                      <a:cubicBezTo>
                        <a:pt x="264795" y="561458"/>
                        <a:pt x="262981" y="560410"/>
                        <a:pt x="260985" y="560188"/>
                      </a:cubicBezTo>
                      <a:cubicBezTo>
                        <a:pt x="251909" y="559180"/>
                        <a:pt x="239747" y="558009"/>
                        <a:pt x="230505" y="556378"/>
                      </a:cubicBezTo>
                      <a:cubicBezTo>
                        <a:pt x="224128" y="555253"/>
                        <a:pt x="217737" y="554139"/>
                        <a:pt x="211455" y="552568"/>
                      </a:cubicBezTo>
                      <a:cubicBezTo>
                        <a:pt x="208042" y="551715"/>
                        <a:pt x="197315" y="548905"/>
                        <a:pt x="194310" y="548758"/>
                      </a:cubicBezTo>
                      <a:cubicBezTo>
                        <a:pt x="171468" y="547644"/>
                        <a:pt x="148590" y="547488"/>
                        <a:pt x="125730" y="546853"/>
                      </a:cubicBezTo>
                      <a:cubicBezTo>
                        <a:pt x="120525" y="545118"/>
                        <a:pt x="111585" y="542737"/>
                        <a:pt x="106680" y="539233"/>
                      </a:cubicBezTo>
                      <a:cubicBezTo>
                        <a:pt x="90920" y="527976"/>
                        <a:pt x="110368" y="538347"/>
                        <a:pt x="95250" y="529708"/>
                      </a:cubicBezTo>
                      <a:cubicBezTo>
                        <a:pt x="91764" y="527716"/>
                        <a:pt x="85009" y="525182"/>
                        <a:pt x="81915" y="522088"/>
                      </a:cubicBezTo>
                      <a:cubicBezTo>
                        <a:pt x="79670" y="519843"/>
                        <a:pt x="78445" y="516713"/>
                        <a:pt x="76200" y="514468"/>
                      </a:cubicBezTo>
                      <a:cubicBezTo>
                        <a:pt x="73955" y="512223"/>
                        <a:pt x="70825" y="510998"/>
                        <a:pt x="68580" y="508753"/>
                      </a:cubicBezTo>
                      <a:cubicBezTo>
                        <a:pt x="66961" y="507134"/>
                        <a:pt x="66101" y="504901"/>
                        <a:pt x="64770" y="503038"/>
                      </a:cubicBezTo>
                      <a:cubicBezTo>
                        <a:pt x="62925" y="500454"/>
                        <a:pt x="61121" y="497829"/>
                        <a:pt x="59055" y="495418"/>
                      </a:cubicBezTo>
                      <a:cubicBezTo>
                        <a:pt x="57302" y="493373"/>
                        <a:pt x="54906" y="491895"/>
                        <a:pt x="53340" y="489703"/>
                      </a:cubicBezTo>
                      <a:cubicBezTo>
                        <a:pt x="51689" y="487392"/>
                        <a:pt x="51181" y="484394"/>
                        <a:pt x="49530" y="482083"/>
                      </a:cubicBezTo>
                      <a:cubicBezTo>
                        <a:pt x="40196" y="469016"/>
                        <a:pt x="46718" y="484411"/>
                        <a:pt x="40005" y="468748"/>
                      </a:cubicBezTo>
                      <a:cubicBezTo>
                        <a:pt x="37036" y="461821"/>
                        <a:pt x="38127" y="460297"/>
                        <a:pt x="36195" y="451603"/>
                      </a:cubicBezTo>
                      <a:cubicBezTo>
                        <a:pt x="35759" y="449643"/>
                        <a:pt x="34925" y="447793"/>
                        <a:pt x="34290" y="445888"/>
                      </a:cubicBezTo>
                      <a:cubicBezTo>
                        <a:pt x="30768" y="410665"/>
                        <a:pt x="33808" y="443189"/>
                        <a:pt x="30480" y="398263"/>
                      </a:cubicBezTo>
                      <a:cubicBezTo>
                        <a:pt x="29915" y="390637"/>
                        <a:pt x="29608" y="382979"/>
                        <a:pt x="28575" y="375403"/>
                      </a:cubicBezTo>
                      <a:cubicBezTo>
                        <a:pt x="26295" y="358683"/>
                        <a:pt x="25509" y="360655"/>
                        <a:pt x="22860" y="348733"/>
                      </a:cubicBezTo>
                      <a:cubicBezTo>
                        <a:pt x="22158" y="345572"/>
                        <a:pt x="21534" y="342394"/>
                        <a:pt x="20955" y="339208"/>
                      </a:cubicBezTo>
                      <a:cubicBezTo>
                        <a:pt x="20264" y="335408"/>
                        <a:pt x="19987" y="331525"/>
                        <a:pt x="19050" y="327778"/>
                      </a:cubicBezTo>
                      <a:cubicBezTo>
                        <a:pt x="18076" y="323882"/>
                        <a:pt x="16214" y="320244"/>
                        <a:pt x="15240" y="316348"/>
                      </a:cubicBezTo>
                      <a:cubicBezTo>
                        <a:pt x="12780" y="306507"/>
                        <a:pt x="14787" y="310906"/>
                        <a:pt x="9525" y="303013"/>
                      </a:cubicBezTo>
                      <a:cubicBezTo>
                        <a:pt x="4486" y="282856"/>
                        <a:pt x="11328" y="306593"/>
                        <a:pt x="3810" y="289678"/>
                      </a:cubicBezTo>
                      <a:cubicBezTo>
                        <a:pt x="2179" y="286008"/>
                        <a:pt x="0" y="278248"/>
                        <a:pt x="0" y="278248"/>
                      </a:cubicBezTo>
                      <a:cubicBezTo>
                        <a:pt x="635" y="263643"/>
                        <a:pt x="-318" y="248882"/>
                        <a:pt x="1905" y="234433"/>
                      </a:cubicBezTo>
                      <a:cubicBezTo>
                        <a:pt x="2315" y="231770"/>
                        <a:pt x="6054" y="230910"/>
                        <a:pt x="7620" y="228718"/>
                      </a:cubicBezTo>
                      <a:cubicBezTo>
                        <a:pt x="16409" y="216414"/>
                        <a:pt x="5879" y="224799"/>
                        <a:pt x="17145" y="217288"/>
                      </a:cubicBezTo>
                      <a:cubicBezTo>
                        <a:pt x="18415" y="215383"/>
                        <a:pt x="19336" y="213192"/>
                        <a:pt x="20955" y="211573"/>
                      </a:cubicBezTo>
                      <a:cubicBezTo>
                        <a:pt x="22574" y="209954"/>
                        <a:pt x="24807" y="209094"/>
                        <a:pt x="26670" y="207763"/>
                      </a:cubicBezTo>
                      <a:cubicBezTo>
                        <a:pt x="29254" y="205918"/>
                        <a:pt x="31598" y="203731"/>
                        <a:pt x="34290" y="202048"/>
                      </a:cubicBezTo>
                      <a:cubicBezTo>
                        <a:pt x="36698" y="200543"/>
                        <a:pt x="39599" y="199889"/>
                        <a:pt x="41910" y="198238"/>
                      </a:cubicBezTo>
                      <a:cubicBezTo>
                        <a:pt x="44102" y="196672"/>
                        <a:pt x="45580" y="194276"/>
                        <a:pt x="47625" y="192523"/>
                      </a:cubicBezTo>
                      <a:cubicBezTo>
                        <a:pt x="51760" y="188979"/>
                        <a:pt x="56437" y="186013"/>
                        <a:pt x="60960" y="182998"/>
                      </a:cubicBezTo>
                      <a:lnTo>
                        <a:pt x="72390" y="165853"/>
                      </a:lnTo>
                      <a:cubicBezTo>
                        <a:pt x="73660" y="163948"/>
                        <a:pt x="75022" y="162101"/>
                        <a:pt x="76200" y="160138"/>
                      </a:cubicBezTo>
                      <a:cubicBezTo>
                        <a:pt x="78105" y="156963"/>
                        <a:pt x="79953" y="153753"/>
                        <a:pt x="81915" y="150613"/>
                      </a:cubicBezTo>
                      <a:cubicBezTo>
                        <a:pt x="83128" y="148671"/>
                        <a:pt x="84589" y="146886"/>
                        <a:pt x="85725" y="144898"/>
                      </a:cubicBezTo>
                      <a:cubicBezTo>
                        <a:pt x="87134" y="142432"/>
                        <a:pt x="87884" y="139589"/>
                        <a:pt x="89535" y="137278"/>
                      </a:cubicBezTo>
                      <a:cubicBezTo>
                        <a:pt x="91101" y="135086"/>
                        <a:pt x="93345" y="133468"/>
                        <a:pt x="95250" y="131563"/>
                      </a:cubicBezTo>
                      <a:cubicBezTo>
                        <a:pt x="97387" y="125151"/>
                        <a:pt x="97199" y="124819"/>
                        <a:pt x="100965" y="118228"/>
                      </a:cubicBezTo>
                      <a:cubicBezTo>
                        <a:pt x="102101" y="116240"/>
                        <a:pt x="103845" y="114605"/>
                        <a:pt x="104775" y="112513"/>
                      </a:cubicBezTo>
                      <a:cubicBezTo>
                        <a:pt x="106406" y="108843"/>
                        <a:pt x="107315" y="104893"/>
                        <a:pt x="108585" y="101083"/>
                      </a:cubicBezTo>
                      <a:cubicBezTo>
                        <a:pt x="109220" y="99178"/>
                        <a:pt x="110003" y="97316"/>
                        <a:pt x="110490" y="95368"/>
                      </a:cubicBezTo>
                      <a:cubicBezTo>
                        <a:pt x="111125" y="92828"/>
                        <a:pt x="111643" y="90256"/>
                        <a:pt x="112395" y="87748"/>
                      </a:cubicBezTo>
                      <a:cubicBezTo>
                        <a:pt x="113549" y="83901"/>
                        <a:pt x="113977" y="79660"/>
                        <a:pt x="116205" y="76318"/>
                      </a:cubicBezTo>
                      <a:cubicBezTo>
                        <a:pt x="122555" y="66793"/>
                        <a:pt x="118110" y="71873"/>
                        <a:pt x="131445" y="62983"/>
                      </a:cubicBezTo>
                      <a:lnTo>
                        <a:pt x="137160" y="59173"/>
                      </a:lnTo>
                      <a:cubicBezTo>
                        <a:pt x="139065" y="57903"/>
                        <a:pt x="140703" y="56087"/>
                        <a:pt x="142875" y="55363"/>
                      </a:cubicBezTo>
                      <a:lnTo>
                        <a:pt x="148590" y="53458"/>
                      </a:lnTo>
                      <a:cubicBezTo>
                        <a:pt x="167005" y="54093"/>
                        <a:pt x="185445" y="54214"/>
                        <a:pt x="203835" y="55363"/>
                      </a:cubicBezTo>
                      <a:cubicBezTo>
                        <a:pt x="205839" y="55488"/>
                        <a:pt x="207581" y="56874"/>
                        <a:pt x="209550" y="57268"/>
                      </a:cubicBezTo>
                      <a:cubicBezTo>
                        <a:pt x="213953" y="58149"/>
                        <a:pt x="218422" y="58677"/>
                        <a:pt x="222885" y="59173"/>
                      </a:cubicBezTo>
                      <a:cubicBezTo>
                        <a:pt x="229856" y="59948"/>
                        <a:pt x="236858" y="60413"/>
                        <a:pt x="243840" y="61078"/>
                      </a:cubicBezTo>
                      <a:cubicBezTo>
                        <a:pt x="264121" y="63010"/>
                        <a:pt x="259657" y="62579"/>
                        <a:pt x="278130" y="64888"/>
                      </a:cubicBezTo>
                      <a:cubicBezTo>
                        <a:pt x="286341" y="67625"/>
                        <a:pt x="288342" y="68454"/>
                        <a:pt x="299085" y="70603"/>
                      </a:cubicBezTo>
                      <a:cubicBezTo>
                        <a:pt x="302260" y="71238"/>
                        <a:pt x="305449" y="71806"/>
                        <a:pt x="308610" y="72508"/>
                      </a:cubicBezTo>
                      <a:cubicBezTo>
                        <a:pt x="311166" y="73076"/>
                        <a:pt x="313635" y="74067"/>
                        <a:pt x="316230" y="74413"/>
                      </a:cubicBezTo>
                      <a:cubicBezTo>
                        <a:pt x="323182" y="75340"/>
                        <a:pt x="330200" y="75683"/>
                        <a:pt x="337185" y="76318"/>
                      </a:cubicBezTo>
                      <a:cubicBezTo>
                        <a:pt x="340995" y="77588"/>
                        <a:pt x="344677" y="79340"/>
                        <a:pt x="348615" y="80128"/>
                      </a:cubicBezTo>
                      <a:cubicBezTo>
                        <a:pt x="351790" y="80763"/>
                        <a:pt x="354979" y="81331"/>
                        <a:pt x="358140" y="82033"/>
                      </a:cubicBezTo>
                      <a:cubicBezTo>
                        <a:pt x="360696" y="82601"/>
                        <a:pt x="363193" y="83425"/>
                        <a:pt x="365760" y="83938"/>
                      </a:cubicBezTo>
                      <a:cubicBezTo>
                        <a:pt x="369548" y="84696"/>
                        <a:pt x="373390" y="85152"/>
                        <a:pt x="377190" y="85843"/>
                      </a:cubicBezTo>
                      <a:cubicBezTo>
                        <a:pt x="396390" y="89334"/>
                        <a:pt x="376143" y="86426"/>
                        <a:pt x="401955" y="89653"/>
                      </a:cubicBezTo>
                      <a:cubicBezTo>
                        <a:pt x="414020" y="89018"/>
                        <a:pt x="426110" y="88751"/>
                        <a:pt x="438150" y="87748"/>
                      </a:cubicBezTo>
                      <a:cubicBezTo>
                        <a:pt x="440923" y="87517"/>
                        <a:pt x="452070" y="84860"/>
                        <a:pt x="455295" y="83938"/>
                      </a:cubicBezTo>
                      <a:cubicBezTo>
                        <a:pt x="457226" y="83386"/>
                        <a:pt x="459255" y="83008"/>
                        <a:pt x="461010" y="82033"/>
                      </a:cubicBezTo>
                      <a:cubicBezTo>
                        <a:pt x="476245" y="73569"/>
                        <a:pt x="467450" y="76007"/>
                        <a:pt x="480060" y="70603"/>
                      </a:cubicBezTo>
                      <a:cubicBezTo>
                        <a:pt x="481906" y="69812"/>
                        <a:pt x="483929" y="69489"/>
                        <a:pt x="485775" y="68698"/>
                      </a:cubicBezTo>
                      <a:cubicBezTo>
                        <a:pt x="488385" y="67579"/>
                        <a:pt x="490736" y="65885"/>
                        <a:pt x="493395" y="64888"/>
                      </a:cubicBezTo>
                      <a:cubicBezTo>
                        <a:pt x="495846" y="63969"/>
                        <a:pt x="498507" y="63735"/>
                        <a:pt x="501015" y="62983"/>
                      </a:cubicBezTo>
                      <a:cubicBezTo>
                        <a:pt x="504862" y="61829"/>
                        <a:pt x="508635" y="60443"/>
                        <a:pt x="512445" y="59173"/>
                      </a:cubicBezTo>
                      <a:lnTo>
                        <a:pt x="529590" y="53458"/>
                      </a:lnTo>
                      <a:cubicBezTo>
                        <a:pt x="531495" y="52823"/>
                        <a:pt x="533317" y="51837"/>
                        <a:pt x="535305" y="51553"/>
                      </a:cubicBezTo>
                      <a:lnTo>
                        <a:pt x="548640" y="49648"/>
                      </a:lnTo>
                      <a:cubicBezTo>
                        <a:pt x="559497" y="38791"/>
                        <a:pt x="548543" y="47784"/>
                        <a:pt x="561975" y="42028"/>
                      </a:cubicBezTo>
                      <a:cubicBezTo>
                        <a:pt x="564079" y="41126"/>
                        <a:pt x="565598" y="39148"/>
                        <a:pt x="567690" y="38218"/>
                      </a:cubicBezTo>
                      <a:lnTo>
                        <a:pt x="584835" y="32503"/>
                      </a:lnTo>
                      <a:cubicBezTo>
                        <a:pt x="588645" y="31233"/>
                        <a:pt x="592923" y="30921"/>
                        <a:pt x="596265" y="28693"/>
                      </a:cubicBezTo>
                      <a:cubicBezTo>
                        <a:pt x="598170" y="27423"/>
                        <a:pt x="599876" y="25785"/>
                        <a:pt x="601980" y="24883"/>
                      </a:cubicBezTo>
                      <a:cubicBezTo>
                        <a:pt x="604386" y="23852"/>
                        <a:pt x="607116" y="23806"/>
                        <a:pt x="609600" y="22978"/>
                      </a:cubicBezTo>
                      <a:cubicBezTo>
                        <a:pt x="612844" y="21897"/>
                        <a:pt x="615857" y="20174"/>
                        <a:pt x="619125" y="19168"/>
                      </a:cubicBezTo>
                      <a:cubicBezTo>
                        <a:pt x="624130" y="17628"/>
                        <a:pt x="629285" y="16628"/>
                        <a:pt x="634365" y="15358"/>
                      </a:cubicBezTo>
                      <a:cubicBezTo>
                        <a:pt x="636905" y="14723"/>
                        <a:pt x="639383" y="13742"/>
                        <a:pt x="641985" y="13453"/>
                      </a:cubicBezTo>
                      <a:lnTo>
                        <a:pt x="659130" y="11548"/>
                      </a:lnTo>
                      <a:cubicBezTo>
                        <a:pt x="678323" y="6750"/>
                        <a:pt x="650983" y="13223"/>
                        <a:pt x="683895" y="7738"/>
                      </a:cubicBezTo>
                      <a:cubicBezTo>
                        <a:pt x="685876" y="7408"/>
                        <a:pt x="692150" y="753"/>
                        <a:pt x="699135" y="118"/>
                      </a:cubicBezTo>
                      <a:close/>
                    </a:path>
                  </a:pathLst>
                </a:custGeom>
                <a:solidFill>
                  <a:srgbClr val="E0927C">
                    <a:alpha val="23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50800" dist="50800" dir="5400000" sx="105000" sy="105000" algn="ctr" rotWithShape="0">
                    <a:srgbClr val="E0927C">
                      <a:alpha val="4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3" name="Freeform 142"/>
                <p:cNvSpPr/>
                <p:nvPr/>
              </p:nvSpPr>
              <p:spPr>
                <a:xfrm>
                  <a:off x="2150745" y="3998595"/>
                  <a:ext cx="899160" cy="645839"/>
                </a:xfrm>
                <a:custGeom>
                  <a:avLst/>
                  <a:gdLst>
                    <a:gd name="connsiteX0" fmla="*/ 299085 w 899160"/>
                    <a:gd name="connsiteY0" fmla="*/ 432435 h 645839"/>
                    <a:gd name="connsiteX1" fmla="*/ 300990 w 899160"/>
                    <a:gd name="connsiteY1" fmla="*/ 441960 h 645839"/>
                    <a:gd name="connsiteX2" fmla="*/ 304800 w 899160"/>
                    <a:gd name="connsiteY2" fmla="*/ 447675 h 645839"/>
                    <a:gd name="connsiteX3" fmla="*/ 306705 w 899160"/>
                    <a:gd name="connsiteY3" fmla="*/ 459105 h 645839"/>
                    <a:gd name="connsiteX4" fmla="*/ 308610 w 899160"/>
                    <a:gd name="connsiteY4" fmla="*/ 468630 h 645839"/>
                    <a:gd name="connsiteX5" fmla="*/ 310515 w 899160"/>
                    <a:gd name="connsiteY5" fmla="*/ 483870 h 645839"/>
                    <a:gd name="connsiteX6" fmla="*/ 312420 w 899160"/>
                    <a:gd name="connsiteY6" fmla="*/ 489585 h 645839"/>
                    <a:gd name="connsiteX7" fmla="*/ 318135 w 899160"/>
                    <a:gd name="connsiteY7" fmla="*/ 512445 h 645839"/>
                    <a:gd name="connsiteX8" fmla="*/ 320040 w 899160"/>
                    <a:gd name="connsiteY8" fmla="*/ 518160 h 645839"/>
                    <a:gd name="connsiteX9" fmla="*/ 327660 w 899160"/>
                    <a:gd name="connsiteY9" fmla="*/ 529590 h 645839"/>
                    <a:gd name="connsiteX10" fmla="*/ 331470 w 899160"/>
                    <a:gd name="connsiteY10" fmla="*/ 535305 h 645839"/>
                    <a:gd name="connsiteX11" fmla="*/ 333375 w 899160"/>
                    <a:gd name="connsiteY11" fmla="*/ 541020 h 645839"/>
                    <a:gd name="connsiteX12" fmla="*/ 342900 w 899160"/>
                    <a:gd name="connsiteY12" fmla="*/ 552450 h 645839"/>
                    <a:gd name="connsiteX13" fmla="*/ 348615 w 899160"/>
                    <a:gd name="connsiteY13" fmla="*/ 569595 h 645839"/>
                    <a:gd name="connsiteX14" fmla="*/ 350520 w 899160"/>
                    <a:gd name="connsiteY14" fmla="*/ 575310 h 645839"/>
                    <a:gd name="connsiteX15" fmla="*/ 352425 w 899160"/>
                    <a:gd name="connsiteY15" fmla="*/ 588645 h 645839"/>
                    <a:gd name="connsiteX16" fmla="*/ 354330 w 899160"/>
                    <a:gd name="connsiteY16" fmla="*/ 594360 h 645839"/>
                    <a:gd name="connsiteX17" fmla="*/ 352425 w 899160"/>
                    <a:gd name="connsiteY17" fmla="*/ 611505 h 645839"/>
                    <a:gd name="connsiteX18" fmla="*/ 350520 w 899160"/>
                    <a:gd name="connsiteY18" fmla="*/ 617220 h 645839"/>
                    <a:gd name="connsiteX19" fmla="*/ 333375 w 899160"/>
                    <a:gd name="connsiteY19" fmla="*/ 619125 h 645839"/>
                    <a:gd name="connsiteX20" fmla="*/ 327660 w 899160"/>
                    <a:gd name="connsiteY20" fmla="*/ 621030 h 645839"/>
                    <a:gd name="connsiteX21" fmla="*/ 325755 w 899160"/>
                    <a:gd name="connsiteY21" fmla="*/ 626745 h 645839"/>
                    <a:gd name="connsiteX22" fmla="*/ 316230 w 899160"/>
                    <a:gd name="connsiteY22" fmla="*/ 628650 h 645839"/>
                    <a:gd name="connsiteX23" fmla="*/ 304800 w 899160"/>
                    <a:gd name="connsiteY23" fmla="*/ 632460 h 645839"/>
                    <a:gd name="connsiteX24" fmla="*/ 293370 w 899160"/>
                    <a:gd name="connsiteY24" fmla="*/ 640080 h 645839"/>
                    <a:gd name="connsiteX25" fmla="*/ 266700 w 899160"/>
                    <a:gd name="connsiteY25" fmla="*/ 643890 h 645839"/>
                    <a:gd name="connsiteX26" fmla="*/ 260985 w 899160"/>
                    <a:gd name="connsiteY26" fmla="*/ 645795 h 645839"/>
                    <a:gd name="connsiteX27" fmla="*/ 253365 w 899160"/>
                    <a:gd name="connsiteY27" fmla="*/ 634365 h 645839"/>
                    <a:gd name="connsiteX28" fmla="*/ 249555 w 899160"/>
                    <a:gd name="connsiteY28" fmla="*/ 628650 h 645839"/>
                    <a:gd name="connsiteX29" fmla="*/ 245745 w 899160"/>
                    <a:gd name="connsiteY29" fmla="*/ 613410 h 645839"/>
                    <a:gd name="connsiteX30" fmla="*/ 241935 w 899160"/>
                    <a:gd name="connsiteY30" fmla="*/ 600075 h 645839"/>
                    <a:gd name="connsiteX31" fmla="*/ 240030 w 899160"/>
                    <a:gd name="connsiteY31" fmla="*/ 581025 h 645839"/>
                    <a:gd name="connsiteX32" fmla="*/ 228600 w 899160"/>
                    <a:gd name="connsiteY32" fmla="*/ 558165 h 645839"/>
                    <a:gd name="connsiteX33" fmla="*/ 217170 w 899160"/>
                    <a:gd name="connsiteY33" fmla="*/ 546735 h 645839"/>
                    <a:gd name="connsiteX34" fmla="*/ 207645 w 899160"/>
                    <a:gd name="connsiteY34" fmla="*/ 535305 h 645839"/>
                    <a:gd name="connsiteX35" fmla="*/ 198120 w 899160"/>
                    <a:gd name="connsiteY35" fmla="*/ 523875 h 645839"/>
                    <a:gd name="connsiteX36" fmla="*/ 188595 w 899160"/>
                    <a:gd name="connsiteY36" fmla="*/ 512445 h 645839"/>
                    <a:gd name="connsiteX37" fmla="*/ 180975 w 899160"/>
                    <a:gd name="connsiteY37" fmla="*/ 506730 h 645839"/>
                    <a:gd name="connsiteX38" fmla="*/ 177165 w 899160"/>
                    <a:gd name="connsiteY38" fmla="*/ 501015 h 645839"/>
                    <a:gd name="connsiteX39" fmla="*/ 160020 w 899160"/>
                    <a:gd name="connsiteY39" fmla="*/ 487680 h 645839"/>
                    <a:gd name="connsiteX40" fmla="*/ 154305 w 899160"/>
                    <a:gd name="connsiteY40" fmla="*/ 485775 h 645839"/>
                    <a:gd name="connsiteX41" fmla="*/ 144780 w 899160"/>
                    <a:gd name="connsiteY41" fmla="*/ 476250 h 645839"/>
                    <a:gd name="connsiteX42" fmla="*/ 133350 w 899160"/>
                    <a:gd name="connsiteY42" fmla="*/ 466725 h 645839"/>
                    <a:gd name="connsiteX43" fmla="*/ 125730 w 899160"/>
                    <a:gd name="connsiteY43" fmla="*/ 457200 h 645839"/>
                    <a:gd name="connsiteX44" fmla="*/ 123825 w 899160"/>
                    <a:gd name="connsiteY44" fmla="*/ 451485 h 645839"/>
                    <a:gd name="connsiteX45" fmla="*/ 120015 w 899160"/>
                    <a:gd name="connsiteY45" fmla="*/ 445770 h 645839"/>
                    <a:gd name="connsiteX46" fmla="*/ 116205 w 899160"/>
                    <a:gd name="connsiteY46" fmla="*/ 438150 h 645839"/>
                    <a:gd name="connsiteX47" fmla="*/ 112395 w 899160"/>
                    <a:gd name="connsiteY47" fmla="*/ 432435 h 645839"/>
                    <a:gd name="connsiteX48" fmla="*/ 106680 w 899160"/>
                    <a:gd name="connsiteY48" fmla="*/ 421005 h 645839"/>
                    <a:gd name="connsiteX49" fmla="*/ 100965 w 899160"/>
                    <a:gd name="connsiteY49" fmla="*/ 400050 h 645839"/>
                    <a:gd name="connsiteX50" fmla="*/ 99060 w 899160"/>
                    <a:gd name="connsiteY50" fmla="*/ 394335 h 645839"/>
                    <a:gd name="connsiteX51" fmla="*/ 97155 w 899160"/>
                    <a:gd name="connsiteY51" fmla="*/ 388620 h 645839"/>
                    <a:gd name="connsiteX52" fmla="*/ 93345 w 899160"/>
                    <a:gd name="connsiteY52" fmla="*/ 382905 h 645839"/>
                    <a:gd name="connsiteX53" fmla="*/ 87630 w 899160"/>
                    <a:gd name="connsiteY53" fmla="*/ 369570 h 645839"/>
                    <a:gd name="connsiteX54" fmla="*/ 85725 w 899160"/>
                    <a:gd name="connsiteY54" fmla="*/ 361950 h 645839"/>
                    <a:gd name="connsiteX55" fmla="*/ 80010 w 899160"/>
                    <a:gd name="connsiteY55" fmla="*/ 344805 h 645839"/>
                    <a:gd name="connsiteX56" fmla="*/ 78105 w 899160"/>
                    <a:gd name="connsiteY56" fmla="*/ 339090 h 645839"/>
                    <a:gd name="connsiteX57" fmla="*/ 74295 w 899160"/>
                    <a:gd name="connsiteY57" fmla="*/ 333375 h 645839"/>
                    <a:gd name="connsiteX58" fmla="*/ 72390 w 899160"/>
                    <a:gd name="connsiteY58" fmla="*/ 321945 h 645839"/>
                    <a:gd name="connsiteX59" fmla="*/ 68580 w 899160"/>
                    <a:gd name="connsiteY59" fmla="*/ 308610 h 645839"/>
                    <a:gd name="connsiteX60" fmla="*/ 64770 w 899160"/>
                    <a:gd name="connsiteY60" fmla="*/ 251460 h 645839"/>
                    <a:gd name="connsiteX61" fmla="*/ 62865 w 899160"/>
                    <a:gd name="connsiteY61" fmla="*/ 245745 h 645839"/>
                    <a:gd name="connsiteX62" fmla="*/ 55245 w 899160"/>
                    <a:gd name="connsiteY62" fmla="*/ 234315 h 645839"/>
                    <a:gd name="connsiteX63" fmla="*/ 49530 w 899160"/>
                    <a:gd name="connsiteY63" fmla="*/ 230505 h 645839"/>
                    <a:gd name="connsiteX64" fmla="*/ 45720 w 899160"/>
                    <a:gd name="connsiteY64" fmla="*/ 219075 h 645839"/>
                    <a:gd name="connsiteX65" fmla="*/ 32385 w 899160"/>
                    <a:gd name="connsiteY65" fmla="*/ 201930 h 645839"/>
                    <a:gd name="connsiteX66" fmla="*/ 26670 w 899160"/>
                    <a:gd name="connsiteY66" fmla="*/ 190500 h 645839"/>
                    <a:gd name="connsiteX67" fmla="*/ 20955 w 899160"/>
                    <a:gd name="connsiteY67" fmla="*/ 179070 h 645839"/>
                    <a:gd name="connsiteX68" fmla="*/ 17145 w 899160"/>
                    <a:gd name="connsiteY68" fmla="*/ 165735 h 645839"/>
                    <a:gd name="connsiteX69" fmla="*/ 9525 w 899160"/>
                    <a:gd name="connsiteY69" fmla="*/ 154305 h 645839"/>
                    <a:gd name="connsiteX70" fmla="*/ 3810 w 899160"/>
                    <a:gd name="connsiteY70" fmla="*/ 142875 h 645839"/>
                    <a:gd name="connsiteX71" fmla="*/ 1905 w 899160"/>
                    <a:gd name="connsiteY71" fmla="*/ 135255 h 645839"/>
                    <a:gd name="connsiteX72" fmla="*/ 0 w 899160"/>
                    <a:gd name="connsiteY72" fmla="*/ 104775 h 645839"/>
                    <a:gd name="connsiteX73" fmla="*/ 7620 w 899160"/>
                    <a:gd name="connsiteY73" fmla="*/ 97155 h 645839"/>
                    <a:gd name="connsiteX74" fmla="*/ 47625 w 899160"/>
                    <a:gd name="connsiteY74" fmla="*/ 95250 h 645839"/>
                    <a:gd name="connsiteX75" fmla="*/ 59055 w 899160"/>
                    <a:gd name="connsiteY75" fmla="*/ 91440 h 645839"/>
                    <a:gd name="connsiteX76" fmla="*/ 68580 w 899160"/>
                    <a:gd name="connsiteY76" fmla="*/ 83820 h 645839"/>
                    <a:gd name="connsiteX77" fmla="*/ 80010 w 899160"/>
                    <a:gd name="connsiteY77" fmla="*/ 78105 h 645839"/>
                    <a:gd name="connsiteX78" fmla="*/ 108585 w 899160"/>
                    <a:gd name="connsiteY78" fmla="*/ 76200 h 645839"/>
                    <a:gd name="connsiteX79" fmla="*/ 125730 w 899160"/>
                    <a:gd name="connsiteY79" fmla="*/ 70485 h 645839"/>
                    <a:gd name="connsiteX80" fmla="*/ 131445 w 899160"/>
                    <a:gd name="connsiteY80" fmla="*/ 68580 h 645839"/>
                    <a:gd name="connsiteX81" fmla="*/ 135255 w 899160"/>
                    <a:gd name="connsiteY81" fmla="*/ 76200 h 645839"/>
                    <a:gd name="connsiteX82" fmla="*/ 137160 w 899160"/>
                    <a:gd name="connsiteY82" fmla="*/ 70485 h 645839"/>
                    <a:gd name="connsiteX83" fmla="*/ 139065 w 899160"/>
                    <a:gd name="connsiteY83" fmla="*/ 38100 h 645839"/>
                    <a:gd name="connsiteX84" fmla="*/ 150495 w 899160"/>
                    <a:gd name="connsiteY84" fmla="*/ 20955 h 645839"/>
                    <a:gd name="connsiteX85" fmla="*/ 152400 w 899160"/>
                    <a:gd name="connsiteY85" fmla="*/ 15240 h 645839"/>
                    <a:gd name="connsiteX86" fmla="*/ 154305 w 899160"/>
                    <a:gd name="connsiteY86" fmla="*/ 5715 h 645839"/>
                    <a:gd name="connsiteX87" fmla="*/ 186690 w 899160"/>
                    <a:gd name="connsiteY87" fmla="*/ 0 h 645839"/>
                    <a:gd name="connsiteX88" fmla="*/ 304800 w 899160"/>
                    <a:gd name="connsiteY88" fmla="*/ 1905 h 645839"/>
                    <a:gd name="connsiteX89" fmla="*/ 320040 w 899160"/>
                    <a:gd name="connsiteY89" fmla="*/ 5715 h 645839"/>
                    <a:gd name="connsiteX90" fmla="*/ 337185 w 899160"/>
                    <a:gd name="connsiteY90" fmla="*/ 7620 h 645839"/>
                    <a:gd name="connsiteX91" fmla="*/ 342900 w 899160"/>
                    <a:gd name="connsiteY91" fmla="*/ 9525 h 645839"/>
                    <a:gd name="connsiteX92" fmla="*/ 398145 w 899160"/>
                    <a:gd name="connsiteY92" fmla="*/ 13335 h 645839"/>
                    <a:gd name="connsiteX93" fmla="*/ 421005 w 899160"/>
                    <a:gd name="connsiteY93" fmla="*/ 15240 h 645839"/>
                    <a:gd name="connsiteX94" fmla="*/ 440055 w 899160"/>
                    <a:gd name="connsiteY94" fmla="*/ 19050 h 645839"/>
                    <a:gd name="connsiteX95" fmla="*/ 445770 w 899160"/>
                    <a:gd name="connsiteY95" fmla="*/ 20955 h 645839"/>
                    <a:gd name="connsiteX96" fmla="*/ 455295 w 899160"/>
                    <a:gd name="connsiteY96" fmla="*/ 22860 h 645839"/>
                    <a:gd name="connsiteX97" fmla="*/ 462915 w 899160"/>
                    <a:gd name="connsiteY97" fmla="*/ 24765 h 645839"/>
                    <a:gd name="connsiteX98" fmla="*/ 516255 w 899160"/>
                    <a:gd name="connsiteY98" fmla="*/ 28575 h 645839"/>
                    <a:gd name="connsiteX99" fmla="*/ 529590 w 899160"/>
                    <a:gd name="connsiteY99" fmla="*/ 30480 h 645839"/>
                    <a:gd name="connsiteX100" fmla="*/ 541020 w 899160"/>
                    <a:gd name="connsiteY100" fmla="*/ 32385 h 645839"/>
                    <a:gd name="connsiteX101" fmla="*/ 567690 w 899160"/>
                    <a:gd name="connsiteY101" fmla="*/ 34290 h 645839"/>
                    <a:gd name="connsiteX102" fmla="*/ 697230 w 899160"/>
                    <a:gd name="connsiteY102" fmla="*/ 32385 h 645839"/>
                    <a:gd name="connsiteX103" fmla="*/ 704850 w 899160"/>
                    <a:gd name="connsiteY103" fmla="*/ 30480 h 645839"/>
                    <a:gd name="connsiteX104" fmla="*/ 742950 w 899160"/>
                    <a:gd name="connsiteY104" fmla="*/ 26670 h 645839"/>
                    <a:gd name="connsiteX105" fmla="*/ 798195 w 899160"/>
                    <a:gd name="connsiteY105" fmla="*/ 28575 h 645839"/>
                    <a:gd name="connsiteX106" fmla="*/ 807720 w 899160"/>
                    <a:gd name="connsiteY106" fmla="*/ 30480 h 645839"/>
                    <a:gd name="connsiteX107" fmla="*/ 819150 w 899160"/>
                    <a:gd name="connsiteY107" fmla="*/ 38100 h 645839"/>
                    <a:gd name="connsiteX108" fmla="*/ 832485 w 899160"/>
                    <a:gd name="connsiteY108" fmla="*/ 45720 h 645839"/>
                    <a:gd name="connsiteX109" fmla="*/ 836295 w 899160"/>
                    <a:gd name="connsiteY109" fmla="*/ 51435 h 645839"/>
                    <a:gd name="connsiteX110" fmla="*/ 847725 w 899160"/>
                    <a:gd name="connsiteY110" fmla="*/ 59055 h 645839"/>
                    <a:gd name="connsiteX111" fmla="*/ 857250 w 899160"/>
                    <a:gd name="connsiteY111" fmla="*/ 66675 h 645839"/>
                    <a:gd name="connsiteX112" fmla="*/ 861060 w 899160"/>
                    <a:gd name="connsiteY112" fmla="*/ 72390 h 645839"/>
                    <a:gd name="connsiteX113" fmla="*/ 872490 w 899160"/>
                    <a:gd name="connsiteY113" fmla="*/ 80010 h 645839"/>
                    <a:gd name="connsiteX114" fmla="*/ 874395 w 899160"/>
                    <a:gd name="connsiteY114" fmla="*/ 85725 h 645839"/>
                    <a:gd name="connsiteX115" fmla="*/ 885825 w 899160"/>
                    <a:gd name="connsiteY115" fmla="*/ 93345 h 645839"/>
                    <a:gd name="connsiteX116" fmla="*/ 893445 w 899160"/>
                    <a:gd name="connsiteY116" fmla="*/ 104775 h 645839"/>
                    <a:gd name="connsiteX117" fmla="*/ 897255 w 899160"/>
                    <a:gd name="connsiteY117" fmla="*/ 110490 h 645839"/>
                    <a:gd name="connsiteX118" fmla="*/ 899160 w 899160"/>
                    <a:gd name="connsiteY118" fmla="*/ 118110 h 645839"/>
                    <a:gd name="connsiteX119" fmla="*/ 897255 w 899160"/>
                    <a:gd name="connsiteY119" fmla="*/ 165735 h 645839"/>
                    <a:gd name="connsiteX120" fmla="*/ 887730 w 899160"/>
                    <a:gd name="connsiteY120" fmla="*/ 177165 h 645839"/>
                    <a:gd name="connsiteX121" fmla="*/ 883920 w 899160"/>
                    <a:gd name="connsiteY121" fmla="*/ 184785 h 645839"/>
                    <a:gd name="connsiteX122" fmla="*/ 872490 w 899160"/>
                    <a:gd name="connsiteY122" fmla="*/ 196215 h 645839"/>
                    <a:gd name="connsiteX123" fmla="*/ 868680 w 899160"/>
                    <a:gd name="connsiteY123" fmla="*/ 201930 h 645839"/>
                    <a:gd name="connsiteX124" fmla="*/ 859155 w 899160"/>
                    <a:gd name="connsiteY124" fmla="*/ 219075 h 645839"/>
                    <a:gd name="connsiteX125" fmla="*/ 853440 w 899160"/>
                    <a:gd name="connsiteY125" fmla="*/ 220980 h 645839"/>
                    <a:gd name="connsiteX126" fmla="*/ 843915 w 899160"/>
                    <a:gd name="connsiteY126" fmla="*/ 232410 h 645839"/>
                    <a:gd name="connsiteX127" fmla="*/ 830580 w 899160"/>
                    <a:gd name="connsiteY127" fmla="*/ 247650 h 645839"/>
                    <a:gd name="connsiteX128" fmla="*/ 826770 w 899160"/>
                    <a:gd name="connsiteY128" fmla="*/ 253365 h 645839"/>
                    <a:gd name="connsiteX129" fmla="*/ 824865 w 899160"/>
                    <a:gd name="connsiteY129" fmla="*/ 259080 h 645839"/>
                    <a:gd name="connsiteX130" fmla="*/ 813435 w 899160"/>
                    <a:gd name="connsiteY130" fmla="*/ 268605 h 645839"/>
                    <a:gd name="connsiteX131" fmla="*/ 803910 w 899160"/>
                    <a:gd name="connsiteY131" fmla="*/ 280035 h 645839"/>
                    <a:gd name="connsiteX132" fmla="*/ 794385 w 899160"/>
                    <a:gd name="connsiteY132" fmla="*/ 289560 h 645839"/>
                    <a:gd name="connsiteX133" fmla="*/ 782955 w 899160"/>
                    <a:gd name="connsiteY133" fmla="*/ 306705 h 645839"/>
                    <a:gd name="connsiteX134" fmla="*/ 779145 w 899160"/>
                    <a:gd name="connsiteY134" fmla="*/ 312420 h 645839"/>
                    <a:gd name="connsiteX135" fmla="*/ 773430 w 899160"/>
                    <a:gd name="connsiteY135" fmla="*/ 316230 h 645839"/>
                    <a:gd name="connsiteX136" fmla="*/ 763905 w 899160"/>
                    <a:gd name="connsiteY136" fmla="*/ 325755 h 645839"/>
                    <a:gd name="connsiteX137" fmla="*/ 758190 w 899160"/>
                    <a:gd name="connsiteY137" fmla="*/ 333375 h 645839"/>
                    <a:gd name="connsiteX138" fmla="*/ 754380 w 899160"/>
                    <a:gd name="connsiteY138" fmla="*/ 339090 h 645839"/>
                    <a:gd name="connsiteX139" fmla="*/ 748665 w 899160"/>
                    <a:gd name="connsiteY139" fmla="*/ 340995 h 645839"/>
                    <a:gd name="connsiteX140" fmla="*/ 733425 w 899160"/>
                    <a:gd name="connsiteY140" fmla="*/ 354330 h 645839"/>
                    <a:gd name="connsiteX141" fmla="*/ 721995 w 899160"/>
                    <a:gd name="connsiteY141" fmla="*/ 363855 h 645839"/>
                    <a:gd name="connsiteX142" fmla="*/ 718185 w 899160"/>
                    <a:gd name="connsiteY142" fmla="*/ 369570 h 645839"/>
                    <a:gd name="connsiteX143" fmla="*/ 712470 w 899160"/>
                    <a:gd name="connsiteY143" fmla="*/ 371475 h 645839"/>
                    <a:gd name="connsiteX144" fmla="*/ 706755 w 899160"/>
                    <a:gd name="connsiteY144" fmla="*/ 375285 h 645839"/>
                    <a:gd name="connsiteX145" fmla="*/ 695325 w 899160"/>
                    <a:gd name="connsiteY145" fmla="*/ 379095 h 645839"/>
                    <a:gd name="connsiteX146" fmla="*/ 689610 w 899160"/>
                    <a:gd name="connsiteY146" fmla="*/ 381000 h 645839"/>
                    <a:gd name="connsiteX147" fmla="*/ 676275 w 899160"/>
                    <a:gd name="connsiteY147" fmla="*/ 386715 h 645839"/>
                    <a:gd name="connsiteX148" fmla="*/ 670560 w 899160"/>
                    <a:gd name="connsiteY148" fmla="*/ 388620 h 645839"/>
                    <a:gd name="connsiteX149" fmla="*/ 664845 w 899160"/>
                    <a:gd name="connsiteY149" fmla="*/ 392430 h 645839"/>
                    <a:gd name="connsiteX150" fmla="*/ 643890 w 899160"/>
                    <a:gd name="connsiteY150" fmla="*/ 398145 h 645839"/>
                    <a:gd name="connsiteX151" fmla="*/ 638175 w 899160"/>
                    <a:gd name="connsiteY151" fmla="*/ 400050 h 645839"/>
                    <a:gd name="connsiteX152" fmla="*/ 634365 w 899160"/>
                    <a:gd name="connsiteY152" fmla="*/ 405765 h 645839"/>
                    <a:gd name="connsiteX153" fmla="*/ 628650 w 899160"/>
                    <a:gd name="connsiteY153" fmla="*/ 407670 h 645839"/>
                    <a:gd name="connsiteX154" fmla="*/ 611505 w 899160"/>
                    <a:gd name="connsiteY154" fmla="*/ 415290 h 645839"/>
                    <a:gd name="connsiteX155" fmla="*/ 605790 w 899160"/>
                    <a:gd name="connsiteY155" fmla="*/ 417195 h 645839"/>
                    <a:gd name="connsiteX156" fmla="*/ 600075 w 899160"/>
                    <a:gd name="connsiteY156" fmla="*/ 421005 h 645839"/>
                    <a:gd name="connsiteX157" fmla="*/ 590550 w 899160"/>
                    <a:gd name="connsiteY157" fmla="*/ 422910 h 645839"/>
                    <a:gd name="connsiteX158" fmla="*/ 584835 w 899160"/>
                    <a:gd name="connsiteY158" fmla="*/ 424815 h 645839"/>
                    <a:gd name="connsiteX159" fmla="*/ 571500 w 899160"/>
                    <a:gd name="connsiteY159" fmla="*/ 426720 h 645839"/>
                    <a:gd name="connsiteX160" fmla="*/ 556260 w 899160"/>
                    <a:gd name="connsiteY160" fmla="*/ 434340 h 645839"/>
                    <a:gd name="connsiteX161" fmla="*/ 550545 w 899160"/>
                    <a:gd name="connsiteY161" fmla="*/ 438150 h 645839"/>
                    <a:gd name="connsiteX162" fmla="*/ 544830 w 899160"/>
                    <a:gd name="connsiteY162" fmla="*/ 440055 h 645839"/>
                    <a:gd name="connsiteX163" fmla="*/ 539115 w 899160"/>
                    <a:gd name="connsiteY163" fmla="*/ 443865 h 645839"/>
                    <a:gd name="connsiteX164" fmla="*/ 525780 w 899160"/>
                    <a:gd name="connsiteY164" fmla="*/ 447675 h 645839"/>
                    <a:gd name="connsiteX165" fmla="*/ 508635 w 899160"/>
                    <a:gd name="connsiteY165" fmla="*/ 453390 h 645839"/>
                    <a:gd name="connsiteX166" fmla="*/ 502920 w 899160"/>
                    <a:gd name="connsiteY166" fmla="*/ 455295 h 645839"/>
                    <a:gd name="connsiteX167" fmla="*/ 464820 w 899160"/>
                    <a:gd name="connsiteY167" fmla="*/ 459105 h 645839"/>
                    <a:gd name="connsiteX168" fmla="*/ 403860 w 899160"/>
                    <a:gd name="connsiteY168" fmla="*/ 457200 h 645839"/>
                    <a:gd name="connsiteX169" fmla="*/ 384810 w 899160"/>
                    <a:gd name="connsiteY169" fmla="*/ 451485 h 645839"/>
                    <a:gd name="connsiteX170" fmla="*/ 375285 w 899160"/>
                    <a:gd name="connsiteY170" fmla="*/ 449580 h 645839"/>
                    <a:gd name="connsiteX171" fmla="*/ 367665 w 899160"/>
                    <a:gd name="connsiteY171" fmla="*/ 447675 h 645839"/>
                    <a:gd name="connsiteX172" fmla="*/ 356235 w 899160"/>
                    <a:gd name="connsiteY172" fmla="*/ 445770 h 645839"/>
                    <a:gd name="connsiteX173" fmla="*/ 350520 w 899160"/>
                    <a:gd name="connsiteY173" fmla="*/ 443865 h 645839"/>
                    <a:gd name="connsiteX174" fmla="*/ 342900 w 899160"/>
                    <a:gd name="connsiteY174" fmla="*/ 441960 h 645839"/>
                    <a:gd name="connsiteX175" fmla="*/ 337185 w 899160"/>
                    <a:gd name="connsiteY175" fmla="*/ 440055 h 645839"/>
                    <a:gd name="connsiteX176" fmla="*/ 320040 w 899160"/>
                    <a:gd name="connsiteY176" fmla="*/ 436245 h 645839"/>
                    <a:gd name="connsiteX177" fmla="*/ 312420 w 899160"/>
                    <a:gd name="connsiteY177" fmla="*/ 434340 h 645839"/>
                    <a:gd name="connsiteX178" fmla="*/ 299085 w 899160"/>
                    <a:gd name="connsiteY178" fmla="*/ 432435 h 645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</a:cxnLst>
                  <a:rect l="l" t="t" r="r" b="b"/>
                  <a:pathLst>
                    <a:path w="899160" h="645839">
                      <a:moveTo>
                        <a:pt x="299085" y="432435"/>
                      </a:moveTo>
                      <a:cubicBezTo>
                        <a:pt x="297180" y="433705"/>
                        <a:pt x="299853" y="438928"/>
                        <a:pt x="300990" y="441960"/>
                      </a:cubicBezTo>
                      <a:cubicBezTo>
                        <a:pt x="301794" y="444104"/>
                        <a:pt x="304076" y="445503"/>
                        <a:pt x="304800" y="447675"/>
                      </a:cubicBezTo>
                      <a:cubicBezTo>
                        <a:pt x="306021" y="451339"/>
                        <a:pt x="306014" y="455305"/>
                        <a:pt x="306705" y="459105"/>
                      </a:cubicBezTo>
                      <a:cubicBezTo>
                        <a:pt x="307284" y="462291"/>
                        <a:pt x="308118" y="465430"/>
                        <a:pt x="308610" y="468630"/>
                      </a:cubicBezTo>
                      <a:cubicBezTo>
                        <a:pt x="309388" y="473690"/>
                        <a:pt x="309599" y="478833"/>
                        <a:pt x="310515" y="483870"/>
                      </a:cubicBezTo>
                      <a:cubicBezTo>
                        <a:pt x="310874" y="485846"/>
                        <a:pt x="311984" y="487625"/>
                        <a:pt x="312420" y="489585"/>
                      </a:cubicBezTo>
                      <a:cubicBezTo>
                        <a:pt x="317550" y="512672"/>
                        <a:pt x="310436" y="489349"/>
                        <a:pt x="318135" y="512445"/>
                      </a:cubicBezTo>
                      <a:cubicBezTo>
                        <a:pt x="318770" y="514350"/>
                        <a:pt x="318926" y="516489"/>
                        <a:pt x="320040" y="518160"/>
                      </a:cubicBezTo>
                      <a:lnTo>
                        <a:pt x="327660" y="529590"/>
                      </a:lnTo>
                      <a:cubicBezTo>
                        <a:pt x="328930" y="531495"/>
                        <a:pt x="330746" y="533133"/>
                        <a:pt x="331470" y="535305"/>
                      </a:cubicBezTo>
                      <a:cubicBezTo>
                        <a:pt x="332105" y="537210"/>
                        <a:pt x="332477" y="539224"/>
                        <a:pt x="333375" y="541020"/>
                      </a:cubicBezTo>
                      <a:cubicBezTo>
                        <a:pt x="336027" y="546324"/>
                        <a:pt x="338687" y="548237"/>
                        <a:pt x="342900" y="552450"/>
                      </a:cubicBezTo>
                      <a:lnTo>
                        <a:pt x="348615" y="569595"/>
                      </a:lnTo>
                      <a:lnTo>
                        <a:pt x="350520" y="575310"/>
                      </a:lnTo>
                      <a:cubicBezTo>
                        <a:pt x="351155" y="579755"/>
                        <a:pt x="351544" y="584242"/>
                        <a:pt x="352425" y="588645"/>
                      </a:cubicBezTo>
                      <a:cubicBezTo>
                        <a:pt x="352819" y="590614"/>
                        <a:pt x="354330" y="592352"/>
                        <a:pt x="354330" y="594360"/>
                      </a:cubicBezTo>
                      <a:cubicBezTo>
                        <a:pt x="354330" y="600110"/>
                        <a:pt x="353370" y="605833"/>
                        <a:pt x="352425" y="611505"/>
                      </a:cubicBezTo>
                      <a:cubicBezTo>
                        <a:pt x="352095" y="613486"/>
                        <a:pt x="352384" y="616474"/>
                        <a:pt x="350520" y="617220"/>
                      </a:cubicBezTo>
                      <a:cubicBezTo>
                        <a:pt x="345181" y="619356"/>
                        <a:pt x="339090" y="618490"/>
                        <a:pt x="333375" y="619125"/>
                      </a:cubicBezTo>
                      <a:cubicBezTo>
                        <a:pt x="331470" y="619760"/>
                        <a:pt x="329080" y="619610"/>
                        <a:pt x="327660" y="621030"/>
                      </a:cubicBezTo>
                      <a:cubicBezTo>
                        <a:pt x="326240" y="622450"/>
                        <a:pt x="327426" y="625631"/>
                        <a:pt x="325755" y="626745"/>
                      </a:cubicBezTo>
                      <a:cubicBezTo>
                        <a:pt x="323061" y="628541"/>
                        <a:pt x="319354" y="627798"/>
                        <a:pt x="316230" y="628650"/>
                      </a:cubicBezTo>
                      <a:cubicBezTo>
                        <a:pt x="312355" y="629707"/>
                        <a:pt x="308142" y="630232"/>
                        <a:pt x="304800" y="632460"/>
                      </a:cubicBezTo>
                      <a:cubicBezTo>
                        <a:pt x="300990" y="635000"/>
                        <a:pt x="297887" y="639327"/>
                        <a:pt x="293370" y="640080"/>
                      </a:cubicBezTo>
                      <a:cubicBezTo>
                        <a:pt x="276890" y="642827"/>
                        <a:pt x="285773" y="641506"/>
                        <a:pt x="266700" y="643890"/>
                      </a:cubicBezTo>
                      <a:cubicBezTo>
                        <a:pt x="264795" y="644525"/>
                        <a:pt x="262966" y="646125"/>
                        <a:pt x="260985" y="645795"/>
                      </a:cubicBezTo>
                      <a:cubicBezTo>
                        <a:pt x="253258" y="644507"/>
                        <a:pt x="255635" y="639661"/>
                        <a:pt x="253365" y="634365"/>
                      </a:cubicBezTo>
                      <a:cubicBezTo>
                        <a:pt x="252463" y="632261"/>
                        <a:pt x="250579" y="630698"/>
                        <a:pt x="249555" y="628650"/>
                      </a:cubicBezTo>
                      <a:cubicBezTo>
                        <a:pt x="247513" y="624565"/>
                        <a:pt x="246614" y="617323"/>
                        <a:pt x="245745" y="613410"/>
                      </a:cubicBezTo>
                      <a:cubicBezTo>
                        <a:pt x="244150" y="606234"/>
                        <a:pt x="244056" y="606439"/>
                        <a:pt x="241935" y="600075"/>
                      </a:cubicBezTo>
                      <a:cubicBezTo>
                        <a:pt x="241300" y="593725"/>
                        <a:pt x="241206" y="587297"/>
                        <a:pt x="240030" y="581025"/>
                      </a:cubicBezTo>
                      <a:cubicBezTo>
                        <a:pt x="238600" y="573397"/>
                        <a:pt x="234083" y="563648"/>
                        <a:pt x="228600" y="558165"/>
                      </a:cubicBezTo>
                      <a:cubicBezTo>
                        <a:pt x="224790" y="554355"/>
                        <a:pt x="219580" y="551554"/>
                        <a:pt x="217170" y="546735"/>
                      </a:cubicBezTo>
                      <a:cubicBezTo>
                        <a:pt x="212336" y="537067"/>
                        <a:pt x="215723" y="540690"/>
                        <a:pt x="207645" y="535305"/>
                      </a:cubicBezTo>
                      <a:cubicBezTo>
                        <a:pt x="198185" y="521116"/>
                        <a:pt x="210343" y="538543"/>
                        <a:pt x="198120" y="523875"/>
                      </a:cubicBezTo>
                      <a:cubicBezTo>
                        <a:pt x="190771" y="515056"/>
                        <a:pt x="198335" y="520793"/>
                        <a:pt x="188595" y="512445"/>
                      </a:cubicBezTo>
                      <a:cubicBezTo>
                        <a:pt x="186184" y="510379"/>
                        <a:pt x="183220" y="508975"/>
                        <a:pt x="180975" y="506730"/>
                      </a:cubicBezTo>
                      <a:cubicBezTo>
                        <a:pt x="179356" y="505111"/>
                        <a:pt x="178631" y="502774"/>
                        <a:pt x="177165" y="501015"/>
                      </a:cubicBezTo>
                      <a:cubicBezTo>
                        <a:pt x="173372" y="496463"/>
                        <a:pt x="164922" y="489314"/>
                        <a:pt x="160020" y="487680"/>
                      </a:cubicBezTo>
                      <a:lnTo>
                        <a:pt x="154305" y="485775"/>
                      </a:lnTo>
                      <a:cubicBezTo>
                        <a:pt x="147320" y="475298"/>
                        <a:pt x="154305" y="484187"/>
                        <a:pt x="144780" y="476250"/>
                      </a:cubicBezTo>
                      <a:cubicBezTo>
                        <a:pt x="130112" y="464027"/>
                        <a:pt x="147539" y="476185"/>
                        <a:pt x="133350" y="466725"/>
                      </a:cubicBezTo>
                      <a:cubicBezTo>
                        <a:pt x="128562" y="452360"/>
                        <a:pt x="135578" y="469510"/>
                        <a:pt x="125730" y="457200"/>
                      </a:cubicBezTo>
                      <a:cubicBezTo>
                        <a:pt x="124476" y="455632"/>
                        <a:pt x="124723" y="453281"/>
                        <a:pt x="123825" y="451485"/>
                      </a:cubicBezTo>
                      <a:cubicBezTo>
                        <a:pt x="122801" y="449437"/>
                        <a:pt x="121151" y="447758"/>
                        <a:pt x="120015" y="445770"/>
                      </a:cubicBezTo>
                      <a:cubicBezTo>
                        <a:pt x="118606" y="443304"/>
                        <a:pt x="117614" y="440616"/>
                        <a:pt x="116205" y="438150"/>
                      </a:cubicBezTo>
                      <a:cubicBezTo>
                        <a:pt x="115069" y="436162"/>
                        <a:pt x="113419" y="434483"/>
                        <a:pt x="112395" y="432435"/>
                      </a:cubicBezTo>
                      <a:cubicBezTo>
                        <a:pt x="104508" y="416661"/>
                        <a:pt x="117599" y="437383"/>
                        <a:pt x="106680" y="421005"/>
                      </a:cubicBezTo>
                      <a:cubicBezTo>
                        <a:pt x="103987" y="407542"/>
                        <a:pt x="105799" y="414552"/>
                        <a:pt x="100965" y="400050"/>
                      </a:cubicBezTo>
                      <a:lnTo>
                        <a:pt x="99060" y="394335"/>
                      </a:lnTo>
                      <a:cubicBezTo>
                        <a:pt x="98425" y="392430"/>
                        <a:pt x="98269" y="390291"/>
                        <a:pt x="97155" y="388620"/>
                      </a:cubicBezTo>
                      <a:lnTo>
                        <a:pt x="93345" y="382905"/>
                      </a:lnTo>
                      <a:cubicBezTo>
                        <a:pt x="87876" y="361028"/>
                        <a:pt x="95523" y="387988"/>
                        <a:pt x="87630" y="369570"/>
                      </a:cubicBezTo>
                      <a:cubicBezTo>
                        <a:pt x="86599" y="367164"/>
                        <a:pt x="86477" y="364458"/>
                        <a:pt x="85725" y="361950"/>
                      </a:cubicBezTo>
                      <a:lnTo>
                        <a:pt x="80010" y="344805"/>
                      </a:lnTo>
                      <a:cubicBezTo>
                        <a:pt x="79375" y="342900"/>
                        <a:pt x="79219" y="340761"/>
                        <a:pt x="78105" y="339090"/>
                      </a:cubicBezTo>
                      <a:lnTo>
                        <a:pt x="74295" y="333375"/>
                      </a:lnTo>
                      <a:cubicBezTo>
                        <a:pt x="73660" y="329565"/>
                        <a:pt x="73148" y="325733"/>
                        <a:pt x="72390" y="321945"/>
                      </a:cubicBezTo>
                      <a:cubicBezTo>
                        <a:pt x="71194" y="315965"/>
                        <a:pt x="70396" y="314057"/>
                        <a:pt x="68580" y="308610"/>
                      </a:cubicBezTo>
                      <a:cubicBezTo>
                        <a:pt x="67403" y="278020"/>
                        <a:pt x="70551" y="271693"/>
                        <a:pt x="64770" y="251460"/>
                      </a:cubicBezTo>
                      <a:cubicBezTo>
                        <a:pt x="64218" y="249529"/>
                        <a:pt x="63840" y="247500"/>
                        <a:pt x="62865" y="245745"/>
                      </a:cubicBezTo>
                      <a:cubicBezTo>
                        <a:pt x="60641" y="241742"/>
                        <a:pt x="59055" y="236855"/>
                        <a:pt x="55245" y="234315"/>
                      </a:cubicBezTo>
                      <a:lnTo>
                        <a:pt x="49530" y="230505"/>
                      </a:lnTo>
                      <a:cubicBezTo>
                        <a:pt x="48260" y="226695"/>
                        <a:pt x="48560" y="221915"/>
                        <a:pt x="45720" y="219075"/>
                      </a:cubicBezTo>
                      <a:cubicBezTo>
                        <a:pt x="40789" y="214144"/>
                        <a:pt x="34664" y="208766"/>
                        <a:pt x="32385" y="201930"/>
                      </a:cubicBezTo>
                      <a:cubicBezTo>
                        <a:pt x="27597" y="187565"/>
                        <a:pt x="34056" y="205272"/>
                        <a:pt x="26670" y="190500"/>
                      </a:cubicBezTo>
                      <a:cubicBezTo>
                        <a:pt x="18783" y="174726"/>
                        <a:pt x="31874" y="195448"/>
                        <a:pt x="20955" y="179070"/>
                      </a:cubicBezTo>
                      <a:cubicBezTo>
                        <a:pt x="20507" y="177276"/>
                        <a:pt x="18387" y="167971"/>
                        <a:pt x="17145" y="165735"/>
                      </a:cubicBezTo>
                      <a:cubicBezTo>
                        <a:pt x="14921" y="161732"/>
                        <a:pt x="10973" y="158649"/>
                        <a:pt x="9525" y="154305"/>
                      </a:cubicBezTo>
                      <a:cubicBezTo>
                        <a:pt x="6896" y="146418"/>
                        <a:pt x="8734" y="150261"/>
                        <a:pt x="3810" y="142875"/>
                      </a:cubicBezTo>
                      <a:cubicBezTo>
                        <a:pt x="3175" y="140335"/>
                        <a:pt x="2166" y="137860"/>
                        <a:pt x="1905" y="135255"/>
                      </a:cubicBezTo>
                      <a:cubicBezTo>
                        <a:pt x="892" y="125126"/>
                        <a:pt x="0" y="114955"/>
                        <a:pt x="0" y="104775"/>
                      </a:cubicBezTo>
                      <a:cubicBezTo>
                        <a:pt x="0" y="99272"/>
                        <a:pt x="2540" y="97578"/>
                        <a:pt x="7620" y="97155"/>
                      </a:cubicBezTo>
                      <a:cubicBezTo>
                        <a:pt x="20924" y="96046"/>
                        <a:pt x="34290" y="95885"/>
                        <a:pt x="47625" y="95250"/>
                      </a:cubicBezTo>
                      <a:cubicBezTo>
                        <a:pt x="51435" y="93980"/>
                        <a:pt x="56827" y="94782"/>
                        <a:pt x="59055" y="91440"/>
                      </a:cubicBezTo>
                      <a:cubicBezTo>
                        <a:pt x="65478" y="81806"/>
                        <a:pt x="59378" y="88421"/>
                        <a:pt x="68580" y="83820"/>
                      </a:cubicBezTo>
                      <a:cubicBezTo>
                        <a:pt x="73993" y="81114"/>
                        <a:pt x="73854" y="78789"/>
                        <a:pt x="80010" y="78105"/>
                      </a:cubicBezTo>
                      <a:cubicBezTo>
                        <a:pt x="89498" y="77051"/>
                        <a:pt x="99060" y="76835"/>
                        <a:pt x="108585" y="76200"/>
                      </a:cubicBezTo>
                      <a:lnTo>
                        <a:pt x="125730" y="70485"/>
                      </a:lnTo>
                      <a:lnTo>
                        <a:pt x="131445" y="68580"/>
                      </a:lnTo>
                      <a:cubicBezTo>
                        <a:pt x="132715" y="71120"/>
                        <a:pt x="132561" y="75302"/>
                        <a:pt x="135255" y="76200"/>
                      </a:cubicBezTo>
                      <a:cubicBezTo>
                        <a:pt x="137160" y="76835"/>
                        <a:pt x="136960" y="72483"/>
                        <a:pt x="137160" y="70485"/>
                      </a:cubicBezTo>
                      <a:cubicBezTo>
                        <a:pt x="138236" y="59725"/>
                        <a:pt x="136768" y="48667"/>
                        <a:pt x="139065" y="38100"/>
                      </a:cubicBezTo>
                      <a:cubicBezTo>
                        <a:pt x="142637" y="21669"/>
                        <a:pt x="146804" y="32028"/>
                        <a:pt x="150495" y="20955"/>
                      </a:cubicBezTo>
                      <a:cubicBezTo>
                        <a:pt x="151130" y="19050"/>
                        <a:pt x="151913" y="17188"/>
                        <a:pt x="152400" y="15240"/>
                      </a:cubicBezTo>
                      <a:cubicBezTo>
                        <a:pt x="153185" y="12099"/>
                        <a:pt x="152015" y="8005"/>
                        <a:pt x="154305" y="5715"/>
                      </a:cubicBezTo>
                      <a:cubicBezTo>
                        <a:pt x="159127" y="893"/>
                        <a:pt x="184896" y="163"/>
                        <a:pt x="186690" y="0"/>
                      </a:cubicBezTo>
                      <a:lnTo>
                        <a:pt x="304800" y="1905"/>
                      </a:lnTo>
                      <a:cubicBezTo>
                        <a:pt x="319259" y="2337"/>
                        <a:pt x="309414" y="3944"/>
                        <a:pt x="320040" y="5715"/>
                      </a:cubicBezTo>
                      <a:cubicBezTo>
                        <a:pt x="325712" y="6660"/>
                        <a:pt x="331470" y="6985"/>
                        <a:pt x="337185" y="7620"/>
                      </a:cubicBezTo>
                      <a:cubicBezTo>
                        <a:pt x="339090" y="8255"/>
                        <a:pt x="340940" y="9089"/>
                        <a:pt x="342900" y="9525"/>
                      </a:cubicBezTo>
                      <a:cubicBezTo>
                        <a:pt x="361093" y="13568"/>
                        <a:pt x="379450" y="12267"/>
                        <a:pt x="398145" y="13335"/>
                      </a:cubicBezTo>
                      <a:cubicBezTo>
                        <a:pt x="405779" y="13771"/>
                        <a:pt x="413385" y="14605"/>
                        <a:pt x="421005" y="15240"/>
                      </a:cubicBezTo>
                      <a:cubicBezTo>
                        <a:pt x="451369" y="22831"/>
                        <a:pt x="398017" y="9708"/>
                        <a:pt x="440055" y="19050"/>
                      </a:cubicBezTo>
                      <a:cubicBezTo>
                        <a:pt x="442015" y="19486"/>
                        <a:pt x="443822" y="20468"/>
                        <a:pt x="445770" y="20955"/>
                      </a:cubicBezTo>
                      <a:cubicBezTo>
                        <a:pt x="448911" y="21740"/>
                        <a:pt x="452134" y="22158"/>
                        <a:pt x="455295" y="22860"/>
                      </a:cubicBezTo>
                      <a:cubicBezTo>
                        <a:pt x="457851" y="23428"/>
                        <a:pt x="460332" y="24335"/>
                        <a:pt x="462915" y="24765"/>
                      </a:cubicBezTo>
                      <a:cubicBezTo>
                        <a:pt x="480824" y="27750"/>
                        <a:pt x="497754" y="27650"/>
                        <a:pt x="516255" y="28575"/>
                      </a:cubicBezTo>
                      <a:lnTo>
                        <a:pt x="529590" y="30480"/>
                      </a:lnTo>
                      <a:cubicBezTo>
                        <a:pt x="533408" y="31067"/>
                        <a:pt x="537177" y="32001"/>
                        <a:pt x="541020" y="32385"/>
                      </a:cubicBezTo>
                      <a:cubicBezTo>
                        <a:pt x="549888" y="33272"/>
                        <a:pt x="558800" y="33655"/>
                        <a:pt x="567690" y="34290"/>
                      </a:cubicBezTo>
                      <a:lnTo>
                        <a:pt x="697230" y="32385"/>
                      </a:lnTo>
                      <a:cubicBezTo>
                        <a:pt x="699847" y="32312"/>
                        <a:pt x="702252" y="30805"/>
                        <a:pt x="704850" y="30480"/>
                      </a:cubicBezTo>
                      <a:cubicBezTo>
                        <a:pt x="717515" y="28897"/>
                        <a:pt x="742950" y="26670"/>
                        <a:pt x="742950" y="26670"/>
                      </a:cubicBezTo>
                      <a:cubicBezTo>
                        <a:pt x="761365" y="27305"/>
                        <a:pt x="779801" y="27493"/>
                        <a:pt x="798195" y="28575"/>
                      </a:cubicBezTo>
                      <a:cubicBezTo>
                        <a:pt x="801427" y="28765"/>
                        <a:pt x="804772" y="29140"/>
                        <a:pt x="807720" y="30480"/>
                      </a:cubicBezTo>
                      <a:cubicBezTo>
                        <a:pt x="811889" y="32375"/>
                        <a:pt x="815340" y="35560"/>
                        <a:pt x="819150" y="38100"/>
                      </a:cubicBezTo>
                      <a:cubicBezTo>
                        <a:pt x="827228" y="43485"/>
                        <a:pt x="822817" y="40886"/>
                        <a:pt x="832485" y="45720"/>
                      </a:cubicBezTo>
                      <a:cubicBezTo>
                        <a:pt x="833755" y="47625"/>
                        <a:pt x="834572" y="49927"/>
                        <a:pt x="836295" y="51435"/>
                      </a:cubicBezTo>
                      <a:cubicBezTo>
                        <a:pt x="839741" y="54450"/>
                        <a:pt x="847725" y="59055"/>
                        <a:pt x="847725" y="59055"/>
                      </a:cubicBezTo>
                      <a:cubicBezTo>
                        <a:pt x="858644" y="75433"/>
                        <a:pt x="844105" y="56159"/>
                        <a:pt x="857250" y="66675"/>
                      </a:cubicBezTo>
                      <a:cubicBezTo>
                        <a:pt x="859038" y="68105"/>
                        <a:pt x="859337" y="70882"/>
                        <a:pt x="861060" y="72390"/>
                      </a:cubicBezTo>
                      <a:cubicBezTo>
                        <a:pt x="864506" y="75405"/>
                        <a:pt x="872490" y="80010"/>
                        <a:pt x="872490" y="80010"/>
                      </a:cubicBezTo>
                      <a:cubicBezTo>
                        <a:pt x="873125" y="81915"/>
                        <a:pt x="872975" y="84305"/>
                        <a:pt x="874395" y="85725"/>
                      </a:cubicBezTo>
                      <a:cubicBezTo>
                        <a:pt x="877633" y="88963"/>
                        <a:pt x="885825" y="93345"/>
                        <a:pt x="885825" y="93345"/>
                      </a:cubicBezTo>
                      <a:lnTo>
                        <a:pt x="893445" y="104775"/>
                      </a:lnTo>
                      <a:lnTo>
                        <a:pt x="897255" y="110490"/>
                      </a:lnTo>
                      <a:cubicBezTo>
                        <a:pt x="897890" y="113030"/>
                        <a:pt x="899160" y="115492"/>
                        <a:pt x="899160" y="118110"/>
                      </a:cubicBezTo>
                      <a:cubicBezTo>
                        <a:pt x="899160" y="133998"/>
                        <a:pt x="898948" y="149938"/>
                        <a:pt x="897255" y="165735"/>
                      </a:cubicBezTo>
                      <a:cubicBezTo>
                        <a:pt x="896874" y="169292"/>
                        <a:pt x="889271" y="175008"/>
                        <a:pt x="887730" y="177165"/>
                      </a:cubicBezTo>
                      <a:cubicBezTo>
                        <a:pt x="886079" y="179476"/>
                        <a:pt x="885694" y="182567"/>
                        <a:pt x="883920" y="184785"/>
                      </a:cubicBezTo>
                      <a:cubicBezTo>
                        <a:pt x="880554" y="188992"/>
                        <a:pt x="875479" y="191732"/>
                        <a:pt x="872490" y="196215"/>
                      </a:cubicBezTo>
                      <a:cubicBezTo>
                        <a:pt x="871220" y="198120"/>
                        <a:pt x="869704" y="199882"/>
                        <a:pt x="868680" y="201930"/>
                      </a:cubicBezTo>
                      <a:cubicBezTo>
                        <a:pt x="865996" y="207298"/>
                        <a:pt x="866363" y="216672"/>
                        <a:pt x="859155" y="219075"/>
                      </a:cubicBezTo>
                      <a:lnTo>
                        <a:pt x="853440" y="220980"/>
                      </a:lnTo>
                      <a:cubicBezTo>
                        <a:pt x="839825" y="241402"/>
                        <a:pt x="861028" y="210408"/>
                        <a:pt x="843915" y="232410"/>
                      </a:cubicBezTo>
                      <a:cubicBezTo>
                        <a:pt x="831948" y="247797"/>
                        <a:pt x="841644" y="240274"/>
                        <a:pt x="830580" y="247650"/>
                      </a:cubicBezTo>
                      <a:cubicBezTo>
                        <a:pt x="829310" y="249555"/>
                        <a:pt x="827794" y="251317"/>
                        <a:pt x="826770" y="253365"/>
                      </a:cubicBezTo>
                      <a:cubicBezTo>
                        <a:pt x="825872" y="255161"/>
                        <a:pt x="825979" y="257409"/>
                        <a:pt x="824865" y="259080"/>
                      </a:cubicBezTo>
                      <a:cubicBezTo>
                        <a:pt x="821931" y="263480"/>
                        <a:pt x="817652" y="265794"/>
                        <a:pt x="813435" y="268605"/>
                      </a:cubicBezTo>
                      <a:cubicBezTo>
                        <a:pt x="803975" y="282794"/>
                        <a:pt x="816133" y="265367"/>
                        <a:pt x="803910" y="280035"/>
                      </a:cubicBezTo>
                      <a:cubicBezTo>
                        <a:pt x="795973" y="289560"/>
                        <a:pt x="804863" y="282575"/>
                        <a:pt x="794385" y="289560"/>
                      </a:cubicBezTo>
                      <a:lnTo>
                        <a:pt x="782955" y="306705"/>
                      </a:lnTo>
                      <a:cubicBezTo>
                        <a:pt x="781685" y="308610"/>
                        <a:pt x="781050" y="311150"/>
                        <a:pt x="779145" y="312420"/>
                      </a:cubicBezTo>
                      <a:lnTo>
                        <a:pt x="773430" y="316230"/>
                      </a:lnTo>
                      <a:cubicBezTo>
                        <a:pt x="763625" y="335839"/>
                        <a:pt x="775918" y="315744"/>
                        <a:pt x="763905" y="325755"/>
                      </a:cubicBezTo>
                      <a:cubicBezTo>
                        <a:pt x="761466" y="327788"/>
                        <a:pt x="760035" y="330791"/>
                        <a:pt x="758190" y="333375"/>
                      </a:cubicBezTo>
                      <a:cubicBezTo>
                        <a:pt x="756859" y="335238"/>
                        <a:pt x="756168" y="337660"/>
                        <a:pt x="754380" y="339090"/>
                      </a:cubicBezTo>
                      <a:cubicBezTo>
                        <a:pt x="752812" y="340344"/>
                        <a:pt x="750570" y="340360"/>
                        <a:pt x="748665" y="340995"/>
                      </a:cubicBezTo>
                      <a:cubicBezTo>
                        <a:pt x="735452" y="354208"/>
                        <a:pt x="752031" y="338050"/>
                        <a:pt x="733425" y="354330"/>
                      </a:cubicBezTo>
                      <a:cubicBezTo>
                        <a:pt x="721691" y="364598"/>
                        <a:pt x="733691" y="356058"/>
                        <a:pt x="721995" y="363855"/>
                      </a:cubicBezTo>
                      <a:cubicBezTo>
                        <a:pt x="720725" y="365760"/>
                        <a:pt x="719973" y="368140"/>
                        <a:pt x="718185" y="369570"/>
                      </a:cubicBezTo>
                      <a:cubicBezTo>
                        <a:pt x="716617" y="370824"/>
                        <a:pt x="714266" y="370577"/>
                        <a:pt x="712470" y="371475"/>
                      </a:cubicBezTo>
                      <a:cubicBezTo>
                        <a:pt x="710422" y="372499"/>
                        <a:pt x="708847" y="374355"/>
                        <a:pt x="706755" y="375285"/>
                      </a:cubicBezTo>
                      <a:cubicBezTo>
                        <a:pt x="703085" y="376916"/>
                        <a:pt x="699135" y="377825"/>
                        <a:pt x="695325" y="379095"/>
                      </a:cubicBezTo>
                      <a:lnTo>
                        <a:pt x="689610" y="381000"/>
                      </a:lnTo>
                      <a:cubicBezTo>
                        <a:pt x="676207" y="385468"/>
                        <a:pt x="692753" y="379653"/>
                        <a:pt x="676275" y="386715"/>
                      </a:cubicBezTo>
                      <a:cubicBezTo>
                        <a:pt x="674429" y="387506"/>
                        <a:pt x="672356" y="387722"/>
                        <a:pt x="670560" y="388620"/>
                      </a:cubicBezTo>
                      <a:cubicBezTo>
                        <a:pt x="668512" y="389644"/>
                        <a:pt x="666937" y="391500"/>
                        <a:pt x="664845" y="392430"/>
                      </a:cubicBezTo>
                      <a:cubicBezTo>
                        <a:pt x="654336" y="397101"/>
                        <a:pt x="654134" y="395584"/>
                        <a:pt x="643890" y="398145"/>
                      </a:cubicBezTo>
                      <a:cubicBezTo>
                        <a:pt x="641942" y="398632"/>
                        <a:pt x="640080" y="399415"/>
                        <a:pt x="638175" y="400050"/>
                      </a:cubicBezTo>
                      <a:cubicBezTo>
                        <a:pt x="636905" y="401955"/>
                        <a:pt x="636153" y="404335"/>
                        <a:pt x="634365" y="405765"/>
                      </a:cubicBezTo>
                      <a:cubicBezTo>
                        <a:pt x="632797" y="407019"/>
                        <a:pt x="630446" y="406772"/>
                        <a:pt x="628650" y="407670"/>
                      </a:cubicBezTo>
                      <a:cubicBezTo>
                        <a:pt x="610537" y="416727"/>
                        <a:pt x="640993" y="405461"/>
                        <a:pt x="611505" y="415290"/>
                      </a:cubicBezTo>
                      <a:cubicBezTo>
                        <a:pt x="609600" y="415925"/>
                        <a:pt x="607461" y="416081"/>
                        <a:pt x="605790" y="417195"/>
                      </a:cubicBezTo>
                      <a:cubicBezTo>
                        <a:pt x="603885" y="418465"/>
                        <a:pt x="602219" y="420201"/>
                        <a:pt x="600075" y="421005"/>
                      </a:cubicBezTo>
                      <a:cubicBezTo>
                        <a:pt x="597043" y="422142"/>
                        <a:pt x="593691" y="422125"/>
                        <a:pt x="590550" y="422910"/>
                      </a:cubicBezTo>
                      <a:cubicBezTo>
                        <a:pt x="588602" y="423397"/>
                        <a:pt x="586804" y="424421"/>
                        <a:pt x="584835" y="424815"/>
                      </a:cubicBezTo>
                      <a:cubicBezTo>
                        <a:pt x="580432" y="425696"/>
                        <a:pt x="575945" y="426085"/>
                        <a:pt x="571500" y="426720"/>
                      </a:cubicBezTo>
                      <a:cubicBezTo>
                        <a:pt x="566420" y="429260"/>
                        <a:pt x="560986" y="431190"/>
                        <a:pt x="556260" y="434340"/>
                      </a:cubicBezTo>
                      <a:cubicBezTo>
                        <a:pt x="554355" y="435610"/>
                        <a:pt x="552593" y="437126"/>
                        <a:pt x="550545" y="438150"/>
                      </a:cubicBezTo>
                      <a:cubicBezTo>
                        <a:pt x="548749" y="439048"/>
                        <a:pt x="546626" y="439157"/>
                        <a:pt x="544830" y="440055"/>
                      </a:cubicBezTo>
                      <a:cubicBezTo>
                        <a:pt x="542782" y="441079"/>
                        <a:pt x="541163" y="442841"/>
                        <a:pt x="539115" y="443865"/>
                      </a:cubicBezTo>
                      <a:cubicBezTo>
                        <a:pt x="535914" y="445466"/>
                        <a:pt x="528832" y="446759"/>
                        <a:pt x="525780" y="447675"/>
                      </a:cubicBezTo>
                      <a:lnTo>
                        <a:pt x="508635" y="453390"/>
                      </a:lnTo>
                      <a:cubicBezTo>
                        <a:pt x="506730" y="454025"/>
                        <a:pt x="504916" y="455073"/>
                        <a:pt x="502920" y="455295"/>
                      </a:cubicBezTo>
                      <a:cubicBezTo>
                        <a:pt x="478804" y="457975"/>
                        <a:pt x="491502" y="456679"/>
                        <a:pt x="464820" y="459105"/>
                      </a:cubicBezTo>
                      <a:cubicBezTo>
                        <a:pt x="444500" y="458470"/>
                        <a:pt x="424159" y="458328"/>
                        <a:pt x="403860" y="457200"/>
                      </a:cubicBezTo>
                      <a:cubicBezTo>
                        <a:pt x="399473" y="456956"/>
                        <a:pt x="387788" y="452081"/>
                        <a:pt x="384810" y="451485"/>
                      </a:cubicBezTo>
                      <a:cubicBezTo>
                        <a:pt x="381635" y="450850"/>
                        <a:pt x="378446" y="450282"/>
                        <a:pt x="375285" y="449580"/>
                      </a:cubicBezTo>
                      <a:cubicBezTo>
                        <a:pt x="372729" y="449012"/>
                        <a:pt x="370232" y="448188"/>
                        <a:pt x="367665" y="447675"/>
                      </a:cubicBezTo>
                      <a:cubicBezTo>
                        <a:pt x="363877" y="446917"/>
                        <a:pt x="360006" y="446608"/>
                        <a:pt x="356235" y="445770"/>
                      </a:cubicBezTo>
                      <a:cubicBezTo>
                        <a:pt x="354275" y="445334"/>
                        <a:pt x="352451" y="444417"/>
                        <a:pt x="350520" y="443865"/>
                      </a:cubicBezTo>
                      <a:cubicBezTo>
                        <a:pt x="348003" y="443146"/>
                        <a:pt x="345417" y="442679"/>
                        <a:pt x="342900" y="441960"/>
                      </a:cubicBezTo>
                      <a:cubicBezTo>
                        <a:pt x="340969" y="441408"/>
                        <a:pt x="339116" y="440607"/>
                        <a:pt x="337185" y="440055"/>
                      </a:cubicBezTo>
                      <a:cubicBezTo>
                        <a:pt x="329055" y="437732"/>
                        <a:pt x="328879" y="438209"/>
                        <a:pt x="320040" y="436245"/>
                      </a:cubicBezTo>
                      <a:cubicBezTo>
                        <a:pt x="317484" y="435677"/>
                        <a:pt x="314976" y="434908"/>
                        <a:pt x="312420" y="434340"/>
                      </a:cubicBezTo>
                      <a:cubicBezTo>
                        <a:pt x="309259" y="433638"/>
                        <a:pt x="300990" y="431165"/>
                        <a:pt x="299085" y="432435"/>
                      </a:cubicBezTo>
                      <a:close/>
                    </a:path>
                  </a:pathLst>
                </a:custGeom>
                <a:solidFill>
                  <a:srgbClr val="00B0F0">
                    <a:alpha val="13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50800" dist="50800" dir="5400000" sx="108000" sy="108000" algn="ctr" rotWithShape="0">
                    <a:srgbClr val="B1CBE2">
                      <a:alpha val="26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reeform 143"/>
                <p:cNvSpPr/>
                <p:nvPr/>
              </p:nvSpPr>
              <p:spPr>
                <a:xfrm>
                  <a:off x="1744980" y="3105150"/>
                  <a:ext cx="1000125" cy="539115"/>
                </a:xfrm>
                <a:custGeom>
                  <a:avLst/>
                  <a:gdLst>
                    <a:gd name="connsiteX0" fmla="*/ 548640 w 1000125"/>
                    <a:gd name="connsiteY0" fmla="*/ 361950 h 539115"/>
                    <a:gd name="connsiteX1" fmla="*/ 523875 w 1000125"/>
                    <a:gd name="connsiteY1" fmla="*/ 363855 h 539115"/>
                    <a:gd name="connsiteX2" fmla="*/ 518160 w 1000125"/>
                    <a:gd name="connsiteY2" fmla="*/ 365760 h 539115"/>
                    <a:gd name="connsiteX3" fmla="*/ 510540 w 1000125"/>
                    <a:gd name="connsiteY3" fmla="*/ 367665 h 539115"/>
                    <a:gd name="connsiteX4" fmla="*/ 504825 w 1000125"/>
                    <a:gd name="connsiteY4" fmla="*/ 369570 h 539115"/>
                    <a:gd name="connsiteX5" fmla="*/ 495300 w 1000125"/>
                    <a:gd name="connsiteY5" fmla="*/ 371475 h 539115"/>
                    <a:gd name="connsiteX6" fmla="*/ 483870 w 1000125"/>
                    <a:gd name="connsiteY6" fmla="*/ 375285 h 539115"/>
                    <a:gd name="connsiteX7" fmla="*/ 476250 w 1000125"/>
                    <a:gd name="connsiteY7" fmla="*/ 377190 h 539115"/>
                    <a:gd name="connsiteX8" fmla="*/ 470535 w 1000125"/>
                    <a:gd name="connsiteY8" fmla="*/ 379095 h 539115"/>
                    <a:gd name="connsiteX9" fmla="*/ 459105 w 1000125"/>
                    <a:gd name="connsiteY9" fmla="*/ 381000 h 539115"/>
                    <a:gd name="connsiteX10" fmla="*/ 451485 w 1000125"/>
                    <a:gd name="connsiteY10" fmla="*/ 382905 h 539115"/>
                    <a:gd name="connsiteX11" fmla="*/ 445770 w 1000125"/>
                    <a:gd name="connsiteY11" fmla="*/ 384810 h 539115"/>
                    <a:gd name="connsiteX12" fmla="*/ 434340 w 1000125"/>
                    <a:gd name="connsiteY12" fmla="*/ 386715 h 539115"/>
                    <a:gd name="connsiteX13" fmla="*/ 428625 w 1000125"/>
                    <a:gd name="connsiteY13" fmla="*/ 388620 h 539115"/>
                    <a:gd name="connsiteX14" fmla="*/ 419100 w 1000125"/>
                    <a:gd name="connsiteY14" fmla="*/ 390525 h 539115"/>
                    <a:gd name="connsiteX15" fmla="*/ 413385 w 1000125"/>
                    <a:gd name="connsiteY15" fmla="*/ 392430 h 539115"/>
                    <a:gd name="connsiteX16" fmla="*/ 394335 w 1000125"/>
                    <a:gd name="connsiteY16" fmla="*/ 398145 h 539115"/>
                    <a:gd name="connsiteX17" fmla="*/ 377190 w 1000125"/>
                    <a:gd name="connsiteY17" fmla="*/ 403860 h 539115"/>
                    <a:gd name="connsiteX18" fmla="*/ 371475 w 1000125"/>
                    <a:gd name="connsiteY18" fmla="*/ 405765 h 539115"/>
                    <a:gd name="connsiteX19" fmla="*/ 363855 w 1000125"/>
                    <a:gd name="connsiteY19" fmla="*/ 409575 h 539115"/>
                    <a:gd name="connsiteX20" fmla="*/ 352425 w 1000125"/>
                    <a:gd name="connsiteY20" fmla="*/ 413385 h 539115"/>
                    <a:gd name="connsiteX21" fmla="*/ 344805 w 1000125"/>
                    <a:gd name="connsiteY21" fmla="*/ 417195 h 539115"/>
                    <a:gd name="connsiteX22" fmla="*/ 325755 w 1000125"/>
                    <a:gd name="connsiteY22" fmla="*/ 422910 h 539115"/>
                    <a:gd name="connsiteX23" fmla="*/ 308610 w 1000125"/>
                    <a:gd name="connsiteY23" fmla="*/ 428625 h 539115"/>
                    <a:gd name="connsiteX24" fmla="*/ 302895 w 1000125"/>
                    <a:gd name="connsiteY24" fmla="*/ 430530 h 539115"/>
                    <a:gd name="connsiteX25" fmla="*/ 295275 w 1000125"/>
                    <a:gd name="connsiteY25" fmla="*/ 432435 h 539115"/>
                    <a:gd name="connsiteX26" fmla="*/ 276225 w 1000125"/>
                    <a:gd name="connsiteY26" fmla="*/ 436245 h 539115"/>
                    <a:gd name="connsiteX27" fmla="*/ 268605 w 1000125"/>
                    <a:gd name="connsiteY27" fmla="*/ 438150 h 539115"/>
                    <a:gd name="connsiteX28" fmla="*/ 253365 w 1000125"/>
                    <a:gd name="connsiteY28" fmla="*/ 440055 h 539115"/>
                    <a:gd name="connsiteX29" fmla="*/ 203835 w 1000125"/>
                    <a:gd name="connsiteY29" fmla="*/ 440055 h 539115"/>
                    <a:gd name="connsiteX30" fmla="*/ 192405 w 1000125"/>
                    <a:gd name="connsiteY30" fmla="*/ 438150 h 539115"/>
                    <a:gd name="connsiteX31" fmla="*/ 165735 w 1000125"/>
                    <a:gd name="connsiteY31" fmla="*/ 436245 h 539115"/>
                    <a:gd name="connsiteX32" fmla="*/ 156210 w 1000125"/>
                    <a:gd name="connsiteY32" fmla="*/ 434340 h 539115"/>
                    <a:gd name="connsiteX33" fmla="*/ 142875 w 1000125"/>
                    <a:gd name="connsiteY33" fmla="*/ 432435 h 539115"/>
                    <a:gd name="connsiteX34" fmla="*/ 137160 w 1000125"/>
                    <a:gd name="connsiteY34" fmla="*/ 430530 h 539115"/>
                    <a:gd name="connsiteX35" fmla="*/ 129540 w 1000125"/>
                    <a:gd name="connsiteY35" fmla="*/ 428625 h 539115"/>
                    <a:gd name="connsiteX36" fmla="*/ 120015 w 1000125"/>
                    <a:gd name="connsiteY36" fmla="*/ 426720 h 539115"/>
                    <a:gd name="connsiteX37" fmla="*/ 104775 w 1000125"/>
                    <a:gd name="connsiteY37" fmla="*/ 422910 h 539115"/>
                    <a:gd name="connsiteX38" fmla="*/ 89535 w 1000125"/>
                    <a:gd name="connsiteY38" fmla="*/ 421005 h 539115"/>
                    <a:gd name="connsiteX39" fmla="*/ 78105 w 1000125"/>
                    <a:gd name="connsiteY39" fmla="*/ 417195 h 539115"/>
                    <a:gd name="connsiteX40" fmla="*/ 72390 w 1000125"/>
                    <a:gd name="connsiteY40" fmla="*/ 415290 h 539115"/>
                    <a:gd name="connsiteX41" fmla="*/ 64770 w 1000125"/>
                    <a:gd name="connsiteY41" fmla="*/ 413385 h 539115"/>
                    <a:gd name="connsiteX42" fmla="*/ 59055 w 1000125"/>
                    <a:gd name="connsiteY42" fmla="*/ 411480 h 539115"/>
                    <a:gd name="connsiteX43" fmla="*/ 47625 w 1000125"/>
                    <a:gd name="connsiteY43" fmla="*/ 409575 h 539115"/>
                    <a:gd name="connsiteX44" fmla="*/ 36195 w 1000125"/>
                    <a:gd name="connsiteY44" fmla="*/ 401955 h 539115"/>
                    <a:gd name="connsiteX45" fmla="*/ 30480 w 1000125"/>
                    <a:gd name="connsiteY45" fmla="*/ 398145 h 539115"/>
                    <a:gd name="connsiteX46" fmla="*/ 22860 w 1000125"/>
                    <a:gd name="connsiteY46" fmla="*/ 386715 h 539115"/>
                    <a:gd name="connsiteX47" fmla="*/ 19050 w 1000125"/>
                    <a:gd name="connsiteY47" fmla="*/ 381000 h 539115"/>
                    <a:gd name="connsiteX48" fmla="*/ 13335 w 1000125"/>
                    <a:gd name="connsiteY48" fmla="*/ 367665 h 539115"/>
                    <a:gd name="connsiteX49" fmla="*/ 11430 w 1000125"/>
                    <a:gd name="connsiteY49" fmla="*/ 358140 h 539115"/>
                    <a:gd name="connsiteX50" fmla="*/ 5715 w 1000125"/>
                    <a:gd name="connsiteY50" fmla="*/ 337185 h 539115"/>
                    <a:gd name="connsiteX51" fmla="*/ 3810 w 1000125"/>
                    <a:gd name="connsiteY51" fmla="*/ 325755 h 539115"/>
                    <a:gd name="connsiteX52" fmla="*/ 0 w 1000125"/>
                    <a:gd name="connsiteY52" fmla="*/ 314325 h 539115"/>
                    <a:gd name="connsiteX53" fmla="*/ 1905 w 1000125"/>
                    <a:gd name="connsiteY53" fmla="*/ 270510 h 539115"/>
                    <a:gd name="connsiteX54" fmla="*/ 9525 w 1000125"/>
                    <a:gd name="connsiteY54" fmla="*/ 255270 h 539115"/>
                    <a:gd name="connsiteX55" fmla="*/ 19050 w 1000125"/>
                    <a:gd name="connsiteY55" fmla="*/ 240030 h 539115"/>
                    <a:gd name="connsiteX56" fmla="*/ 20955 w 1000125"/>
                    <a:gd name="connsiteY56" fmla="*/ 234315 h 539115"/>
                    <a:gd name="connsiteX57" fmla="*/ 28575 w 1000125"/>
                    <a:gd name="connsiteY57" fmla="*/ 222885 h 539115"/>
                    <a:gd name="connsiteX58" fmla="*/ 30480 w 1000125"/>
                    <a:gd name="connsiteY58" fmla="*/ 217170 h 539115"/>
                    <a:gd name="connsiteX59" fmla="*/ 40005 w 1000125"/>
                    <a:gd name="connsiteY59" fmla="*/ 205740 h 539115"/>
                    <a:gd name="connsiteX60" fmla="*/ 43815 w 1000125"/>
                    <a:gd name="connsiteY60" fmla="*/ 194310 h 539115"/>
                    <a:gd name="connsiteX61" fmla="*/ 47625 w 1000125"/>
                    <a:gd name="connsiteY61" fmla="*/ 182880 h 539115"/>
                    <a:gd name="connsiteX62" fmla="*/ 49530 w 1000125"/>
                    <a:gd name="connsiteY62" fmla="*/ 177165 h 539115"/>
                    <a:gd name="connsiteX63" fmla="*/ 51435 w 1000125"/>
                    <a:gd name="connsiteY63" fmla="*/ 169545 h 539115"/>
                    <a:gd name="connsiteX64" fmla="*/ 55245 w 1000125"/>
                    <a:gd name="connsiteY64" fmla="*/ 163830 h 539115"/>
                    <a:gd name="connsiteX65" fmla="*/ 60960 w 1000125"/>
                    <a:gd name="connsiteY65" fmla="*/ 144780 h 539115"/>
                    <a:gd name="connsiteX66" fmla="*/ 62865 w 1000125"/>
                    <a:gd name="connsiteY66" fmla="*/ 139065 h 539115"/>
                    <a:gd name="connsiteX67" fmla="*/ 66675 w 1000125"/>
                    <a:gd name="connsiteY67" fmla="*/ 133350 h 539115"/>
                    <a:gd name="connsiteX68" fmla="*/ 68580 w 1000125"/>
                    <a:gd name="connsiteY68" fmla="*/ 127635 h 539115"/>
                    <a:gd name="connsiteX69" fmla="*/ 74295 w 1000125"/>
                    <a:gd name="connsiteY69" fmla="*/ 121920 h 539115"/>
                    <a:gd name="connsiteX70" fmla="*/ 93345 w 1000125"/>
                    <a:gd name="connsiteY70" fmla="*/ 99060 h 539115"/>
                    <a:gd name="connsiteX71" fmla="*/ 99060 w 1000125"/>
                    <a:gd name="connsiteY71" fmla="*/ 97155 h 539115"/>
                    <a:gd name="connsiteX72" fmla="*/ 112395 w 1000125"/>
                    <a:gd name="connsiteY72" fmla="*/ 89535 h 539115"/>
                    <a:gd name="connsiteX73" fmla="*/ 120015 w 1000125"/>
                    <a:gd name="connsiteY73" fmla="*/ 85725 h 539115"/>
                    <a:gd name="connsiteX74" fmla="*/ 129540 w 1000125"/>
                    <a:gd name="connsiteY74" fmla="*/ 80010 h 539115"/>
                    <a:gd name="connsiteX75" fmla="*/ 144780 w 1000125"/>
                    <a:gd name="connsiteY75" fmla="*/ 78105 h 539115"/>
                    <a:gd name="connsiteX76" fmla="*/ 175260 w 1000125"/>
                    <a:gd name="connsiteY76" fmla="*/ 72390 h 539115"/>
                    <a:gd name="connsiteX77" fmla="*/ 194310 w 1000125"/>
                    <a:gd name="connsiteY77" fmla="*/ 62865 h 539115"/>
                    <a:gd name="connsiteX78" fmla="*/ 201930 w 1000125"/>
                    <a:gd name="connsiteY78" fmla="*/ 59055 h 539115"/>
                    <a:gd name="connsiteX79" fmla="*/ 207645 w 1000125"/>
                    <a:gd name="connsiteY79" fmla="*/ 53340 h 539115"/>
                    <a:gd name="connsiteX80" fmla="*/ 213360 w 1000125"/>
                    <a:gd name="connsiteY80" fmla="*/ 51435 h 539115"/>
                    <a:gd name="connsiteX81" fmla="*/ 219075 w 1000125"/>
                    <a:gd name="connsiteY81" fmla="*/ 47625 h 539115"/>
                    <a:gd name="connsiteX82" fmla="*/ 226695 w 1000125"/>
                    <a:gd name="connsiteY82" fmla="*/ 45720 h 539115"/>
                    <a:gd name="connsiteX83" fmla="*/ 238125 w 1000125"/>
                    <a:gd name="connsiteY83" fmla="*/ 41910 h 539115"/>
                    <a:gd name="connsiteX84" fmla="*/ 253365 w 1000125"/>
                    <a:gd name="connsiteY84" fmla="*/ 34290 h 539115"/>
                    <a:gd name="connsiteX85" fmla="*/ 259080 w 1000125"/>
                    <a:gd name="connsiteY85" fmla="*/ 30480 h 539115"/>
                    <a:gd name="connsiteX86" fmla="*/ 266700 w 1000125"/>
                    <a:gd name="connsiteY86" fmla="*/ 28575 h 539115"/>
                    <a:gd name="connsiteX87" fmla="*/ 278130 w 1000125"/>
                    <a:gd name="connsiteY87" fmla="*/ 24765 h 539115"/>
                    <a:gd name="connsiteX88" fmla="*/ 287655 w 1000125"/>
                    <a:gd name="connsiteY88" fmla="*/ 22860 h 539115"/>
                    <a:gd name="connsiteX89" fmla="*/ 304800 w 1000125"/>
                    <a:gd name="connsiteY89" fmla="*/ 17145 h 539115"/>
                    <a:gd name="connsiteX90" fmla="*/ 318135 w 1000125"/>
                    <a:gd name="connsiteY90" fmla="*/ 13335 h 539115"/>
                    <a:gd name="connsiteX91" fmla="*/ 350520 w 1000125"/>
                    <a:gd name="connsiteY91" fmla="*/ 9525 h 539115"/>
                    <a:gd name="connsiteX92" fmla="*/ 361950 w 1000125"/>
                    <a:gd name="connsiteY92" fmla="*/ 7620 h 539115"/>
                    <a:gd name="connsiteX93" fmla="*/ 382905 w 1000125"/>
                    <a:gd name="connsiteY93" fmla="*/ 5715 h 539115"/>
                    <a:gd name="connsiteX94" fmla="*/ 388620 w 1000125"/>
                    <a:gd name="connsiteY94" fmla="*/ 3810 h 539115"/>
                    <a:gd name="connsiteX95" fmla="*/ 441960 w 1000125"/>
                    <a:gd name="connsiteY95" fmla="*/ 0 h 539115"/>
                    <a:gd name="connsiteX96" fmla="*/ 592455 w 1000125"/>
                    <a:gd name="connsiteY96" fmla="*/ 1905 h 539115"/>
                    <a:gd name="connsiteX97" fmla="*/ 613410 w 1000125"/>
                    <a:gd name="connsiteY97" fmla="*/ 5715 h 539115"/>
                    <a:gd name="connsiteX98" fmla="*/ 628650 w 1000125"/>
                    <a:gd name="connsiteY98" fmla="*/ 7620 h 539115"/>
                    <a:gd name="connsiteX99" fmla="*/ 651510 w 1000125"/>
                    <a:gd name="connsiteY99" fmla="*/ 11430 h 539115"/>
                    <a:gd name="connsiteX100" fmla="*/ 664845 w 1000125"/>
                    <a:gd name="connsiteY100" fmla="*/ 15240 h 539115"/>
                    <a:gd name="connsiteX101" fmla="*/ 681990 w 1000125"/>
                    <a:gd name="connsiteY101" fmla="*/ 19050 h 539115"/>
                    <a:gd name="connsiteX102" fmla="*/ 687705 w 1000125"/>
                    <a:gd name="connsiteY102" fmla="*/ 20955 h 539115"/>
                    <a:gd name="connsiteX103" fmla="*/ 699135 w 1000125"/>
                    <a:gd name="connsiteY103" fmla="*/ 22860 h 539115"/>
                    <a:gd name="connsiteX104" fmla="*/ 710565 w 1000125"/>
                    <a:gd name="connsiteY104" fmla="*/ 26670 h 539115"/>
                    <a:gd name="connsiteX105" fmla="*/ 729615 w 1000125"/>
                    <a:gd name="connsiteY105" fmla="*/ 32385 h 539115"/>
                    <a:gd name="connsiteX106" fmla="*/ 744855 w 1000125"/>
                    <a:gd name="connsiteY106" fmla="*/ 43815 h 539115"/>
                    <a:gd name="connsiteX107" fmla="*/ 756285 w 1000125"/>
                    <a:gd name="connsiteY107" fmla="*/ 51435 h 539115"/>
                    <a:gd name="connsiteX108" fmla="*/ 773430 w 1000125"/>
                    <a:gd name="connsiteY108" fmla="*/ 62865 h 539115"/>
                    <a:gd name="connsiteX109" fmla="*/ 784860 w 1000125"/>
                    <a:gd name="connsiteY109" fmla="*/ 70485 h 539115"/>
                    <a:gd name="connsiteX110" fmla="*/ 790575 w 1000125"/>
                    <a:gd name="connsiteY110" fmla="*/ 74295 h 539115"/>
                    <a:gd name="connsiteX111" fmla="*/ 796290 w 1000125"/>
                    <a:gd name="connsiteY111" fmla="*/ 76200 h 539115"/>
                    <a:gd name="connsiteX112" fmla="*/ 803910 w 1000125"/>
                    <a:gd name="connsiteY112" fmla="*/ 81915 h 539115"/>
                    <a:gd name="connsiteX113" fmla="*/ 821055 w 1000125"/>
                    <a:gd name="connsiteY113" fmla="*/ 87630 h 539115"/>
                    <a:gd name="connsiteX114" fmla="*/ 826770 w 1000125"/>
                    <a:gd name="connsiteY114" fmla="*/ 89535 h 539115"/>
                    <a:gd name="connsiteX115" fmla="*/ 832485 w 1000125"/>
                    <a:gd name="connsiteY115" fmla="*/ 91440 h 539115"/>
                    <a:gd name="connsiteX116" fmla="*/ 843915 w 1000125"/>
                    <a:gd name="connsiteY116" fmla="*/ 99060 h 539115"/>
                    <a:gd name="connsiteX117" fmla="*/ 851535 w 1000125"/>
                    <a:gd name="connsiteY117" fmla="*/ 104775 h 539115"/>
                    <a:gd name="connsiteX118" fmla="*/ 857250 w 1000125"/>
                    <a:gd name="connsiteY118" fmla="*/ 106680 h 539115"/>
                    <a:gd name="connsiteX119" fmla="*/ 862965 w 1000125"/>
                    <a:gd name="connsiteY119" fmla="*/ 110490 h 539115"/>
                    <a:gd name="connsiteX120" fmla="*/ 882015 w 1000125"/>
                    <a:gd name="connsiteY120" fmla="*/ 121920 h 539115"/>
                    <a:gd name="connsiteX121" fmla="*/ 901065 w 1000125"/>
                    <a:gd name="connsiteY121" fmla="*/ 139065 h 539115"/>
                    <a:gd name="connsiteX122" fmla="*/ 908685 w 1000125"/>
                    <a:gd name="connsiteY122" fmla="*/ 148590 h 539115"/>
                    <a:gd name="connsiteX123" fmla="*/ 912495 w 1000125"/>
                    <a:gd name="connsiteY123" fmla="*/ 154305 h 539115"/>
                    <a:gd name="connsiteX124" fmla="*/ 929640 w 1000125"/>
                    <a:gd name="connsiteY124" fmla="*/ 169545 h 539115"/>
                    <a:gd name="connsiteX125" fmla="*/ 937260 w 1000125"/>
                    <a:gd name="connsiteY125" fmla="*/ 180975 h 539115"/>
                    <a:gd name="connsiteX126" fmla="*/ 942975 w 1000125"/>
                    <a:gd name="connsiteY126" fmla="*/ 188595 h 539115"/>
                    <a:gd name="connsiteX127" fmla="*/ 946785 w 1000125"/>
                    <a:gd name="connsiteY127" fmla="*/ 196215 h 539115"/>
                    <a:gd name="connsiteX128" fmla="*/ 952500 w 1000125"/>
                    <a:gd name="connsiteY128" fmla="*/ 201930 h 539115"/>
                    <a:gd name="connsiteX129" fmla="*/ 962025 w 1000125"/>
                    <a:gd name="connsiteY129" fmla="*/ 215265 h 539115"/>
                    <a:gd name="connsiteX130" fmla="*/ 965835 w 1000125"/>
                    <a:gd name="connsiteY130" fmla="*/ 226695 h 539115"/>
                    <a:gd name="connsiteX131" fmla="*/ 973455 w 1000125"/>
                    <a:gd name="connsiteY131" fmla="*/ 241935 h 539115"/>
                    <a:gd name="connsiteX132" fmla="*/ 975360 w 1000125"/>
                    <a:gd name="connsiteY132" fmla="*/ 247650 h 539115"/>
                    <a:gd name="connsiteX133" fmla="*/ 979170 w 1000125"/>
                    <a:gd name="connsiteY133" fmla="*/ 253365 h 539115"/>
                    <a:gd name="connsiteX134" fmla="*/ 981075 w 1000125"/>
                    <a:gd name="connsiteY134" fmla="*/ 259080 h 539115"/>
                    <a:gd name="connsiteX135" fmla="*/ 984885 w 1000125"/>
                    <a:gd name="connsiteY135" fmla="*/ 264795 h 539115"/>
                    <a:gd name="connsiteX136" fmla="*/ 988695 w 1000125"/>
                    <a:gd name="connsiteY136" fmla="*/ 276225 h 539115"/>
                    <a:gd name="connsiteX137" fmla="*/ 992505 w 1000125"/>
                    <a:gd name="connsiteY137" fmla="*/ 289560 h 539115"/>
                    <a:gd name="connsiteX138" fmla="*/ 994410 w 1000125"/>
                    <a:gd name="connsiteY138" fmla="*/ 304800 h 539115"/>
                    <a:gd name="connsiteX139" fmla="*/ 996315 w 1000125"/>
                    <a:gd name="connsiteY139" fmla="*/ 312420 h 539115"/>
                    <a:gd name="connsiteX140" fmla="*/ 1000125 w 1000125"/>
                    <a:gd name="connsiteY140" fmla="*/ 327660 h 539115"/>
                    <a:gd name="connsiteX141" fmla="*/ 996315 w 1000125"/>
                    <a:gd name="connsiteY141" fmla="*/ 445770 h 539115"/>
                    <a:gd name="connsiteX142" fmla="*/ 986790 w 1000125"/>
                    <a:gd name="connsiteY142" fmla="*/ 468630 h 539115"/>
                    <a:gd name="connsiteX143" fmla="*/ 982980 w 1000125"/>
                    <a:gd name="connsiteY143" fmla="*/ 476250 h 539115"/>
                    <a:gd name="connsiteX144" fmla="*/ 979170 w 1000125"/>
                    <a:gd name="connsiteY144" fmla="*/ 481965 h 539115"/>
                    <a:gd name="connsiteX145" fmla="*/ 973455 w 1000125"/>
                    <a:gd name="connsiteY145" fmla="*/ 495300 h 539115"/>
                    <a:gd name="connsiteX146" fmla="*/ 965835 w 1000125"/>
                    <a:gd name="connsiteY146" fmla="*/ 506730 h 539115"/>
                    <a:gd name="connsiteX147" fmla="*/ 958215 w 1000125"/>
                    <a:gd name="connsiteY147" fmla="*/ 518160 h 539115"/>
                    <a:gd name="connsiteX148" fmla="*/ 948690 w 1000125"/>
                    <a:gd name="connsiteY148" fmla="*/ 535305 h 539115"/>
                    <a:gd name="connsiteX149" fmla="*/ 942975 w 1000125"/>
                    <a:gd name="connsiteY149" fmla="*/ 539115 h 539115"/>
                    <a:gd name="connsiteX150" fmla="*/ 937260 w 1000125"/>
                    <a:gd name="connsiteY150" fmla="*/ 537210 h 539115"/>
                    <a:gd name="connsiteX151" fmla="*/ 933450 w 1000125"/>
                    <a:gd name="connsiteY151" fmla="*/ 531495 h 539115"/>
                    <a:gd name="connsiteX152" fmla="*/ 927735 w 1000125"/>
                    <a:gd name="connsiteY152" fmla="*/ 525780 h 539115"/>
                    <a:gd name="connsiteX153" fmla="*/ 914400 w 1000125"/>
                    <a:gd name="connsiteY153" fmla="*/ 510540 h 539115"/>
                    <a:gd name="connsiteX154" fmla="*/ 906780 w 1000125"/>
                    <a:gd name="connsiteY154" fmla="*/ 499110 h 539115"/>
                    <a:gd name="connsiteX155" fmla="*/ 897255 w 1000125"/>
                    <a:gd name="connsiteY155" fmla="*/ 487680 h 539115"/>
                    <a:gd name="connsiteX156" fmla="*/ 891540 w 1000125"/>
                    <a:gd name="connsiteY156" fmla="*/ 483870 h 539115"/>
                    <a:gd name="connsiteX157" fmla="*/ 883920 w 1000125"/>
                    <a:gd name="connsiteY157" fmla="*/ 472440 h 539115"/>
                    <a:gd name="connsiteX158" fmla="*/ 876300 w 1000125"/>
                    <a:gd name="connsiteY158" fmla="*/ 461010 h 539115"/>
                    <a:gd name="connsiteX159" fmla="*/ 870585 w 1000125"/>
                    <a:gd name="connsiteY159" fmla="*/ 455295 h 539115"/>
                    <a:gd name="connsiteX160" fmla="*/ 866775 w 1000125"/>
                    <a:gd name="connsiteY160" fmla="*/ 449580 h 539115"/>
                    <a:gd name="connsiteX161" fmla="*/ 861060 w 1000125"/>
                    <a:gd name="connsiteY161" fmla="*/ 445770 h 539115"/>
                    <a:gd name="connsiteX162" fmla="*/ 851535 w 1000125"/>
                    <a:gd name="connsiteY162" fmla="*/ 436245 h 539115"/>
                    <a:gd name="connsiteX163" fmla="*/ 845820 w 1000125"/>
                    <a:gd name="connsiteY163" fmla="*/ 430530 h 539115"/>
                    <a:gd name="connsiteX164" fmla="*/ 834390 w 1000125"/>
                    <a:gd name="connsiteY164" fmla="*/ 422910 h 539115"/>
                    <a:gd name="connsiteX165" fmla="*/ 828675 w 1000125"/>
                    <a:gd name="connsiteY165" fmla="*/ 419100 h 539115"/>
                    <a:gd name="connsiteX166" fmla="*/ 822960 w 1000125"/>
                    <a:gd name="connsiteY166" fmla="*/ 415290 h 539115"/>
                    <a:gd name="connsiteX167" fmla="*/ 817245 w 1000125"/>
                    <a:gd name="connsiteY167" fmla="*/ 413385 h 539115"/>
                    <a:gd name="connsiteX168" fmla="*/ 805815 w 1000125"/>
                    <a:gd name="connsiteY168" fmla="*/ 405765 h 539115"/>
                    <a:gd name="connsiteX169" fmla="*/ 794385 w 1000125"/>
                    <a:gd name="connsiteY169" fmla="*/ 398145 h 539115"/>
                    <a:gd name="connsiteX170" fmla="*/ 777240 w 1000125"/>
                    <a:gd name="connsiteY170" fmla="*/ 392430 h 539115"/>
                    <a:gd name="connsiteX171" fmla="*/ 771525 w 1000125"/>
                    <a:gd name="connsiteY171" fmla="*/ 390525 h 539115"/>
                    <a:gd name="connsiteX172" fmla="*/ 760095 w 1000125"/>
                    <a:gd name="connsiteY172" fmla="*/ 388620 h 539115"/>
                    <a:gd name="connsiteX173" fmla="*/ 748665 w 1000125"/>
                    <a:gd name="connsiteY173" fmla="*/ 384810 h 539115"/>
                    <a:gd name="connsiteX174" fmla="*/ 742950 w 1000125"/>
                    <a:gd name="connsiteY174" fmla="*/ 382905 h 539115"/>
                    <a:gd name="connsiteX175" fmla="*/ 737235 w 1000125"/>
                    <a:gd name="connsiteY175" fmla="*/ 381000 h 539115"/>
                    <a:gd name="connsiteX176" fmla="*/ 727710 w 1000125"/>
                    <a:gd name="connsiteY176" fmla="*/ 379095 h 539115"/>
                    <a:gd name="connsiteX177" fmla="*/ 716280 w 1000125"/>
                    <a:gd name="connsiteY177" fmla="*/ 375285 h 539115"/>
                    <a:gd name="connsiteX178" fmla="*/ 706755 w 1000125"/>
                    <a:gd name="connsiteY178" fmla="*/ 373380 h 539115"/>
                    <a:gd name="connsiteX179" fmla="*/ 689610 w 1000125"/>
                    <a:gd name="connsiteY179" fmla="*/ 369570 h 539115"/>
                    <a:gd name="connsiteX180" fmla="*/ 678180 w 1000125"/>
                    <a:gd name="connsiteY180" fmla="*/ 367665 h 539115"/>
                    <a:gd name="connsiteX181" fmla="*/ 664845 w 1000125"/>
                    <a:gd name="connsiteY181" fmla="*/ 363855 h 539115"/>
                    <a:gd name="connsiteX182" fmla="*/ 647700 w 1000125"/>
                    <a:gd name="connsiteY182" fmla="*/ 361950 h 539115"/>
                    <a:gd name="connsiteX183" fmla="*/ 611505 w 1000125"/>
                    <a:gd name="connsiteY183" fmla="*/ 358140 h 539115"/>
                    <a:gd name="connsiteX184" fmla="*/ 601980 w 1000125"/>
                    <a:gd name="connsiteY184" fmla="*/ 356235 h 539115"/>
                    <a:gd name="connsiteX185" fmla="*/ 596265 w 1000125"/>
                    <a:gd name="connsiteY185" fmla="*/ 354330 h 539115"/>
                    <a:gd name="connsiteX186" fmla="*/ 548640 w 1000125"/>
                    <a:gd name="connsiteY186" fmla="*/ 361950 h 539115"/>
                    <a:gd name="connsiteX0" fmla="*/ 548640 w 1000125"/>
                    <a:gd name="connsiteY0" fmla="*/ 361950 h 539115"/>
                    <a:gd name="connsiteX1" fmla="*/ 523875 w 1000125"/>
                    <a:gd name="connsiteY1" fmla="*/ 363855 h 539115"/>
                    <a:gd name="connsiteX2" fmla="*/ 518160 w 1000125"/>
                    <a:gd name="connsiteY2" fmla="*/ 365760 h 539115"/>
                    <a:gd name="connsiteX3" fmla="*/ 510540 w 1000125"/>
                    <a:gd name="connsiteY3" fmla="*/ 367665 h 539115"/>
                    <a:gd name="connsiteX4" fmla="*/ 504825 w 1000125"/>
                    <a:gd name="connsiteY4" fmla="*/ 369570 h 539115"/>
                    <a:gd name="connsiteX5" fmla="*/ 495300 w 1000125"/>
                    <a:gd name="connsiteY5" fmla="*/ 371475 h 539115"/>
                    <a:gd name="connsiteX6" fmla="*/ 483870 w 1000125"/>
                    <a:gd name="connsiteY6" fmla="*/ 375285 h 539115"/>
                    <a:gd name="connsiteX7" fmla="*/ 476250 w 1000125"/>
                    <a:gd name="connsiteY7" fmla="*/ 377190 h 539115"/>
                    <a:gd name="connsiteX8" fmla="*/ 470535 w 1000125"/>
                    <a:gd name="connsiteY8" fmla="*/ 379095 h 539115"/>
                    <a:gd name="connsiteX9" fmla="*/ 459105 w 1000125"/>
                    <a:gd name="connsiteY9" fmla="*/ 381000 h 539115"/>
                    <a:gd name="connsiteX10" fmla="*/ 451485 w 1000125"/>
                    <a:gd name="connsiteY10" fmla="*/ 382905 h 539115"/>
                    <a:gd name="connsiteX11" fmla="*/ 445770 w 1000125"/>
                    <a:gd name="connsiteY11" fmla="*/ 384810 h 539115"/>
                    <a:gd name="connsiteX12" fmla="*/ 434340 w 1000125"/>
                    <a:gd name="connsiteY12" fmla="*/ 386715 h 539115"/>
                    <a:gd name="connsiteX13" fmla="*/ 428625 w 1000125"/>
                    <a:gd name="connsiteY13" fmla="*/ 388620 h 539115"/>
                    <a:gd name="connsiteX14" fmla="*/ 419100 w 1000125"/>
                    <a:gd name="connsiteY14" fmla="*/ 390525 h 539115"/>
                    <a:gd name="connsiteX15" fmla="*/ 413385 w 1000125"/>
                    <a:gd name="connsiteY15" fmla="*/ 392430 h 539115"/>
                    <a:gd name="connsiteX16" fmla="*/ 394335 w 1000125"/>
                    <a:gd name="connsiteY16" fmla="*/ 398145 h 539115"/>
                    <a:gd name="connsiteX17" fmla="*/ 377190 w 1000125"/>
                    <a:gd name="connsiteY17" fmla="*/ 403860 h 539115"/>
                    <a:gd name="connsiteX18" fmla="*/ 371475 w 1000125"/>
                    <a:gd name="connsiteY18" fmla="*/ 405765 h 539115"/>
                    <a:gd name="connsiteX19" fmla="*/ 363855 w 1000125"/>
                    <a:gd name="connsiteY19" fmla="*/ 409575 h 539115"/>
                    <a:gd name="connsiteX20" fmla="*/ 352425 w 1000125"/>
                    <a:gd name="connsiteY20" fmla="*/ 413385 h 539115"/>
                    <a:gd name="connsiteX21" fmla="*/ 344805 w 1000125"/>
                    <a:gd name="connsiteY21" fmla="*/ 417195 h 539115"/>
                    <a:gd name="connsiteX22" fmla="*/ 325755 w 1000125"/>
                    <a:gd name="connsiteY22" fmla="*/ 422910 h 539115"/>
                    <a:gd name="connsiteX23" fmla="*/ 308610 w 1000125"/>
                    <a:gd name="connsiteY23" fmla="*/ 428625 h 539115"/>
                    <a:gd name="connsiteX24" fmla="*/ 302895 w 1000125"/>
                    <a:gd name="connsiteY24" fmla="*/ 430530 h 539115"/>
                    <a:gd name="connsiteX25" fmla="*/ 295275 w 1000125"/>
                    <a:gd name="connsiteY25" fmla="*/ 432435 h 539115"/>
                    <a:gd name="connsiteX26" fmla="*/ 276225 w 1000125"/>
                    <a:gd name="connsiteY26" fmla="*/ 436245 h 539115"/>
                    <a:gd name="connsiteX27" fmla="*/ 268605 w 1000125"/>
                    <a:gd name="connsiteY27" fmla="*/ 438150 h 539115"/>
                    <a:gd name="connsiteX28" fmla="*/ 253365 w 1000125"/>
                    <a:gd name="connsiteY28" fmla="*/ 440055 h 539115"/>
                    <a:gd name="connsiteX29" fmla="*/ 203835 w 1000125"/>
                    <a:gd name="connsiteY29" fmla="*/ 440055 h 539115"/>
                    <a:gd name="connsiteX30" fmla="*/ 192405 w 1000125"/>
                    <a:gd name="connsiteY30" fmla="*/ 438150 h 539115"/>
                    <a:gd name="connsiteX31" fmla="*/ 165735 w 1000125"/>
                    <a:gd name="connsiteY31" fmla="*/ 436245 h 539115"/>
                    <a:gd name="connsiteX32" fmla="*/ 156210 w 1000125"/>
                    <a:gd name="connsiteY32" fmla="*/ 434340 h 539115"/>
                    <a:gd name="connsiteX33" fmla="*/ 142875 w 1000125"/>
                    <a:gd name="connsiteY33" fmla="*/ 432435 h 539115"/>
                    <a:gd name="connsiteX34" fmla="*/ 137160 w 1000125"/>
                    <a:gd name="connsiteY34" fmla="*/ 430530 h 539115"/>
                    <a:gd name="connsiteX35" fmla="*/ 129540 w 1000125"/>
                    <a:gd name="connsiteY35" fmla="*/ 428625 h 539115"/>
                    <a:gd name="connsiteX36" fmla="*/ 120015 w 1000125"/>
                    <a:gd name="connsiteY36" fmla="*/ 426720 h 539115"/>
                    <a:gd name="connsiteX37" fmla="*/ 104775 w 1000125"/>
                    <a:gd name="connsiteY37" fmla="*/ 422910 h 539115"/>
                    <a:gd name="connsiteX38" fmla="*/ 89535 w 1000125"/>
                    <a:gd name="connsiteY38" fmla="*/ 421005 h 539115"/>
                    <a:gd name="connsiteX39" fmla="*/ 78105 w 1000125"/>
                    <a:gd name="connsiteY39" fmla="*/ 417195 h 539115"/>
                    <a:gd name="connsiteX40" fmla="*/ 72390 w 1000125"/>
                    <a:gd name="connsiteY40" fmla="*/ 415290 h 539115"/>
                    <a:gd name="connsiteX41" fmla="*/ 64770 w 1000125"/>
                    <a:gd name="connsiteY41" fmla="*/ 413385 h 539115"/>
                    <a:gd name="connsiteX42" fmla="*/ 59055 w 1000125"/>
                    <a:gd name="connsiteY42" fmla="*/ 411480 h 539115"/>
                    <a:gd name="connsiteX43" fmla="*/ 47625 w 1000125"/>
                    <a:gd name="connsiteY43" fmla="*/ 409575 h 539115"/>
                    <a:gd name="connsiteX44" fmla="*/ 36195 w 1000125"/>
                    <a:gd name="connsiteY44" fmla="*/ 401955 h 539115"/>
                    <a:gd name="connsiteX45" fmla="*/ 30480 w 1000125"/>
                    <a:gd name="connsiteY45" fmla="*/ 398145 h 539115"/>
                    <a:gd name="connsiteX46" fmla="*/ 22860 w 1000125"/>
                    <a:gd name="connsiteY46" fmla="*/ 386715 h 539115"/>
                    <a:gd name="connsiteX47" fmla="*/ 19050 w 1000125"/>
                    <a:gd name="connsiteY47" fmla="*/ 381000 h 539115"/>
                    <a:gd name="connsiteX48" fmla="*/ 13335 w 1000125"/>
                    <a:gd name="connsiteY48" fmla="*/ 367665 h 539115"/>
                    <a:gd name="connsiteX49" fmla="*/ 11430 w 1000125"/>
                    <a:gd name="connsiteY49" fmla="*/ 358140 h 539115"/>
                    <a:gd name="connsiteX50" fmla="*/ 5715 w 1000125"/>
                    <a:gd name="connsiteY50" fmla="*/ 337185 h 539115"/>
                    <a:gd name="connsiteX51" fmla="*/ 3810 w 1000125"/>
                    <a:gd name="connsiteY51" fmla="*/ 325755 h 539115"/>
                    <a:gd name="connsiteX52" fmla="*/ 0 w 1000125"/>
                    <a:gd name="connsiteY52" fmla="*/ 314325 h 539115"/>
                    <a:gd name="connsiteX53" fmla="*/ 1905 w 1000125"/>
                    <a:gd name="connsiteY53" fmla="*/ 270510 h 539115"/>
                    <a:gd name="connsiteX54" fmla="*/ 9525 w 1000125"/>
                    <a:gd name="connsiteY54" fmla="*/ 255270 h 539115"/>
                    <a:gd name="connsiteX55" fmla="*/ 19050 w 1000125"/>
                    <a:gd name="connsiteY55" fmla="*/ 240030 h 539115"/>
                    <a:gd name="connsiteX56" fmla="*/ 20955 w 1000125"/>
                    <a:gd name="connsiteY56" fmla="*/ 234315 h 539115"/>
                    <a:gd name="connsiteX57" fmla="*/ 28575 w 1000125"/>
                    <a:gd name="connsiteY57" fmla="*/ 222885 h 539115"/>
                    <a:gd name="connsiteX58" fmla="*/ 30480 w 1000125"/>
                    <a:gd name="connsiteY58" fmla="*/ 217170 h 539115"/>
                    <a:gd name="connsiteX59" fmla="*/ 40005 w 1000125"/>
                    <a:gd name="connsiteY59" fmla="*/ 205740 h 539115"/>
                    <a:gd name="connsiteX60" fmla="*/ 43815 w 1000125"/>
                    <a:gd name="connsiteY60" fmla="*/ 194310 h 539115"/>
                    <a:gd name="connsiteX61" fmla="*/ 47625 w 1000125"/>
                    <a:gd name="connsiteY61" fmla="*/ 182880 h 539115"/>
                    <a:gd name="connsiteX62" fmla="*/ 49530 w 1000125"/>
                    <a:gd name="connsiteY62" fmla="*/ 177165 h 539115"/>
                    <a:gd name="connsiteX63" fmla="*/ 51435 w 1000125"/>
                    <a:gd name="connsiteY63" fmla="*/ 169545 h 539115"/>
                    <a:gd name="connsiteX64" fmla="*/ 55245 w 1000125"/>
                    <a:gd name="connsiteY64" fmla="*/ 163830 h 539115"/>
                    <a:gd name="connsiteX65" fmla="*/ 60960 w 1000125"/>
                    <a:gd name="connsiteY65" fmla="*/ 144780 h 539115"/>
                    <a:gd name="connsiteX66" fmla="*/ 62865 w 1000125"/>
                    <a:gd name="connsiteY66" fmla="*/ 139065 h 539115"/>
                    <a:gd name="connsiteX67" fmla="*/ 66675 w 1000125"/>
                    <a:gd name="connsiteY67" fmla="*/ 133350 h 539115"/>
                    <a:gd name="connsiteX68" fmla="*/ 68580 w 1000125"/>
                    <a:gd name="connsiteY68" fmla="*/ 127635 h 539115"/>
                    <a:gd name="connsiteX69" fmla="*/ 74295 w 1000125"/>
                    <a:gd name="connsiteY69" fmla="*/ 121920 h 539115"/>
                    <a:gd name="connsiteX70" fmla="*/ 93345 w 1000125"/>
                    <a:gd name="connsiteY70" fmla="*/ 99060 h 539115"/>
                    <a:gd name="connsiteX71" fmla="*/ 99060 w 1000125"/>
                    <a:gd name="connsiteY71" fmla="*/ 97155 h 539115"/>
                    <a:gd name="connsiteX72" fmla="*/ 112395 w 1000125"/>
                    <a:gd name="connsiteY72" fmla="*/ 89535 h 539115"/>
                    <a:gd name="connsiteX73" fmla="*/ 120015 w 1000125"/>
                    <a:gd name="connsiteY73" fmla="*/ 85725 h 539115"/>
                    <a:gd name="connsiteX74" fmla="*/ 129540 w 1000125"/>
                    <a:gd name="connsiteY74" fmla="*/ 80010 h 539115"/>
                    <a:gd name="connsiteX75" fmla="*/ 144780 w 1000125"/>
                    <a:gd name="connsiteY75" fmla="*/ 78105 h 539115"/>
                    <a:gd name="connsiteX76" fmla="*/ 175260 w 1000125"/>
                    <a:gd name="connsiteY76" fmla="*/ 72390 h 539115"/>
                    <a:gd name="connsiteX77" fmla="*/ 194310 w 1000125"/>
                    <a:gd name="connsiteY77" fmla="*/ 62865 h 539115"/>
                    <a:gd name="connsiteX78" fmla="*/ 201930 w 1000125"/>
                    <a:gd name="connsiteY78" fmla="*/ 59055 h 539115"/>
                    <a:gd name="connsiteX79" fmla="*/ 207645 w 1000125"/>
                    <a:gd name="connsiteY79" fmla="*/ 53340 h 539115"/>
                    <a:gd name="connsiteX80" fmla="*/ 213360 w 1000125"/>
                    <a:gd name="connsiteY80" fmla="*/ 51435 h 539115"/>
                    <a:gd name="connsiteX81" fmla="*/ 219075 w 1000125"/>
                    <a:gd name="connsiteY81" fmla="*/ 47625 h 539115"/>
                    <a:gd name="connsiteX82" fmla="*/ 226695 w 1000125"/>
                    <a:gd name="connsiteY82" fmla="*/ 45720 h 539115"/>
                    <a:gd name="connsiteX83" fmla="*/ 238125 w 1000125"/>
                    <a:gd name="connsiteY83" fmla="*/ 41910 h 539115"/>
                    <a:gd name="connsiteX84" fmla="*/ 253365 w 1000125"/>
                    <a:gd name="connsiteY84" fmla="*/ 34290 h 539115"/>
                    <a:gd name="connsiteX85" fmla="*/ 259080 w 1000125"/>
                    <a:gd name="connsiteY85" fmla="*/ 30480 h 539115"/>
                    <a:gd name="connsiteX86" fmla="*/ 266700 w 1000125"/>
                    <a:gd name="connsiteY86" fmla="*/ 28575 h 539115"/>
                    <a:gd name="connsiteX87" fmla="*/ 278130 w 1000125"/>
                    <a:gd name="connsiteY87" fmla="*/ 24765 h 539115"/>
                    <a:gd name="connsiteX88" fmla="*/ 287655 w 1000125"/>
                    <a:gd name="connsiteY88" fmla="*/ 22860 h 539115"/>
                    <a:gd name="connsiteX89" fmla="*/ 304800 w 1000125"/>
                    <a:gd name="connsiteY89" fmla="*/ 17145 h 539115"/>
                    <a:gd name="connsiteX90" fmla="*/ 318135 w 1000125"/>
                    <a:gd name="connsiteY90" fmla="*/ 13335 h 539115"/>
                    <a:gd name="connsiteX91" fmla="*/ 350520 w 1000125"/>
                    <a:gd name="connsiteY91" fmla="*/ 9525 h 539115"/>
                    <a:gd name="connsiteX92" fmla="*/ 361950 w 1000125"/>
                    <a:gd name="connsiteY92" fmla="*/ 7620 h 539115"/>
                    <a:gd name="connsiteX93" fmla="*/ 382905 w 1000125"/>
                    <a:gd name="connsiteY93" fmla="*/ 5715 h 539115"/>
                    <a:gd name="connsiteX94" fmla="*/ 388620 w 1000125"/>
                    <a:gd name="connsiteY94" fmla="*/ 3810 h 539115"/>
                    <a:gd name="connsiteX95" fmla="*/ 441960 w 1000125"/>
                    <a:gd name="connsiteY95" fmla="*/ 0 h 539115"/>
                    <a:gd name="connsiteX96" fmla="*/ 592455 w 1000125"/>
                    <a:gd name="connsiteY96" fmla="*/ 1905 h 539115"/>
                    <a:gd name="connsiteX97" fmla="*/ 613410 w 1000125"/>
                    <a:gd name="connsiteY97" fmla="*/ 5715 h 539115"/>
                    <a:gd name="connsiteX98" fmla="*/ 628650 w 1000125"/>
                    <a:gd name="connsiteY98" fmla="*/ 7620 h 539115"/>
                    <a:gd name="connsiteX99" fmla="*/ 651510 w 1000125"/>
                    <a:gd name="connsiteY99" fmla="*/ 11430 h 539115"/>
                    <a:gd name="connsiteX100" fmla="*/ 664845 w 1000125"/>
                    <a:gd name="connsiteY100" fmla="*/ 15240 h 539115"/>
                    <a:gd name="connsiteX101" fmla="*/ 681990 w 1000125"/>
                    <a:gd name="connsiteY101" fmla="*/ 19050 h 539115"/>
                    <a:gd name="connsiteX102" fmla="*/ 687705 w 1000125"/>
                    <a:gd name="connsiteY102" fmla="*/ 20955 h 539115"/>
                    <a:gd name="connsiteX103" fmla="*/ 699135 w 1000125"/>
                    <a:gd name="connsiteY103" fmla="*/ 22860 h 539115"/>
                    <a:gd name="connsiteX104" fmla="*/ 710565 w 1000125"/>
                    <a:gd name="connsiteY104" fmla="*/ 26670 h 539115"/>
                    <a:gd name="connsiteX105" fmla="*/ 729615 w 1000125"/>
                    <a:gd name="connsiteY105" fmla="*/ 32385 h 539115"/>
                    <a:gd name="connsiteX106" fmla="*/ 744855 w 1000125"/>
                    <a:gd name="connsiteY106" fmla="*/ 43815 h 539115"/>
                    <a:gd name="connsiteX107" fmla="*/ 756285 w 1000125"/>
                    <a:gd name="connsiteY107" fmla="*/ 51435 h 539115"/>
                    <a:gd name="connsiteX108" fmla="*/ 773430 w 1000125"/>
                    <a:gd name="connsiteY108" fmla="*/ 62865 h 539115"/>
                    <a:gd name="connsiteX109" fmla="*/ 786765 w 1000125"/>
                    <a:gd name="connsiteY109" fmla="*/ 55245 h 539115"/>
                    <a:gd name="connsiteX110" fmla="*/ 790575 w 1000125"/>
                    <a:gd name="connsiteY110" fmla="*/ 74295 h 539115"/>
                    <a:gd name="connsiteX111" fmla="*/ 796290 w 1000125"/>
                    <a:gd name="connsiteY111" fmla="*/ 76200 h 539115"/>
                    <a:gd name="connsiteX112" fmla="*/ 803910 w 1000125"/>
                    <a:gd name="connsiteY112" fmla="*/ 81915 h 539115"/>
                    <a:gd name="connsiteX113" fmla="*/ 821055 w 1000125"/>
                    <a:gd name="connsiteY113" fmla="*/ 87630 h 539115"/>
                    <a:gd name="connsiteX114" fmla="*/ 826770 w 1000125"/>
                    <a:gd name="connsiteY114" fmla="*/ 89535 h 539115"/>
                    <a:gd name="connsiteX115" fmla="*/ 832485 w 1000125"/>
                    <a:gd name="connsiteY115" fmla="*/ 91440 h 539115"/>
                    <a:gd name="connsiteX116" fmla="*/ 843915 w 1000125"/>
                    <a:gd name="connsiteY116" fmla="*/ 99060 h 539115"/>
                    <a:gd name="connsiteX117" fmla="*/ 851535 w 1000125"/>
                    <a:gd name="connsiteY117" fmla="*/ 104775 h 539115"/>
                    <a:gd name="connsiteX118" fmla="*/ 857250 w 1000125"/>
                    <a:gd name="connsiteY118" fmla="*/ 106680 h 539115"/>
                    <a:gd name="connsiteX119" fmla="*/ 862965 w 1000125"/>
                    <a:gd name="connsiteY119" fmla="*/ 110490 h 539115"/>
                    <a:gd name="connsiteX120" fmla="*/ 882015 w 1000125"/>
                    <a:gd name="connsiteY120" fmla="*/ 121920 h 539115"/>
                    <a:gd name="connsiteX121" fmla="*/ 901065 w 1000125"/>
                    <a:gd name="connsiteY121" fmla="*/ 139065 h 539115"/>
                    <a:gd name="connsiteX122" fmla="*/ 908685 w 1000125"/>
                    <a:gd name="connsiteY122" fmla="*/ 148590 h 539115"/>
                    <a:gd name="connsiteX123" fmla="*/ 912495 w 1000125"/>
                    <a:gd name="connsiteY123" fmla="*/ 154305 h 539115"/>
                    <a:gd name="connsiteX124" fmla="*/ 929640 w 1000125"/>
                    <a:gd name="connsiteY124" fmla="*/ 169545 h 539115"/>
                    <a:gd name="connsiteX125" fmla="*/ 937260 w 1000125"/>
                    <a:gd name="connsiteY125" fmla="*/ 180975 h 539115"/>
                    <a:gd name="connsiteX126" fmla="*/ 942975 w 1000125"/>
                    <a:gd name="connsiteY126" fmla="*/ 188595 h 539115"/>
                    <a:gd name="connsiteX127" fmla="*/ 946785 w 1000125"/>
                    <a:gd name="connsiteY127" fmla="*/ 196215 h 539115"/>
                    <a:gd name="connsiteX128" fmla="*/ 952500 w 1000125"/>
                    <a:gd name="connsiteY128" fmla="*/ 201930 h 539115"/>
                    <a:gd name="connsiteX129" fmla="*/ 962025 w 1000125"/>
                    <a:gd name="connsiteY129" fmla="*/ 215265 h 539115"/>
                    <a:gd name="connsiteX130" fmla="*/ 965835 w 1000125"/>
                    <a:gd name="connsiteY130" fmla="*/ 226695 h 539115"/>
                    <a:gd name="connsiteX131" fmla="*/ 973455 w 1000125"/>
                    <a:gd name="connsiteY131" fmla="*/ 241935 h 539115"/>
                    <a:gd name="connsiteX132" fmla="*/ 975360 w 1000125"/>
                    <a:gd name="connsiteY132" fmla="*/ 247650 h 539115"/>
                    <a:gd name="connsiteX133" fmla="*/ 979170 w 1000125"/>
                    <a:gd name="connsiteY133" fmla="*/ 253365 h 539115"/>
                    <a:gd name="connsiteX134" fmla="*/ 981075 w 1000125"/>
                    <a:gd name="connsiteY134" fmla="*/ 259080 h 539115"/>
                    <a:gd name="connsiteX135" fmla="*/ 984885 w 1000125"/>
                    <a:gd name="connsiteY135" fmla="*/ 264795 h 539115"/>
                    <a:gd name="connsiteX136" fmla="*/ 988695 w 1000125"/>
                    <a:gd name="connsiteY136" fmla="*/ 276225 h 539115"/>
                    <a:gd name="connsiteX137" fmla="*/ 992505 w 1000125"/>
                    <a:gd name="connsiteY137" fmla="*/ 289560 h 539115"/>
                    <a:gd name="connsiteX138" fmla="*/ 994410 w 1000125"/>
                    <a:gd name="connsiteY138" fmla="*/ 304800 h 539115"/>
                    <a:gd name="connsiteX139" fmla="*/ 996315 w 1000125"/>
                    <a:gd name="connsiteY139" fmla="*/ 312420 h 539115"/>
                    <a:gd name="connsiteX140" fmla="*/ 1000125 w 1000125"/>
                    <a:gd name="connsiteY140" fmla="*/ 327660 h 539115"/>
                    <a:gd name="connsiteX141" fmla="*/ 996315 w 1000125"/>
                    <a:gd name="connsiteY141" fmla="*/ 445770 h 539115"/>
                    <a:gd name="connsiteX142" fmla="*/ 986790 w 1000125"/>
                    <a:gd name="connsiteY142" fmla="*/ 468630 h 539115"/>
                    <a:gd name="connsiteX143" fmla="*/ 982980 w 1000125"/>
                    <a:gd name="connsiteY143" fmla="*/ 476250 h 539115"/>
                    <a:gd name="connsiteX144" fmla="*/ 979170 w 1000125"/>
                    <a:gd name="connsiteY144" fmla="*/ 481965 h 539115"/>
                    <a:gd name="connsiteX145" fmla="*/ 973455 w 1000125"/>
                    <a:gd name="connsiteY145" fmla="*/ 495300 h 539115"/>
                    <a:gd name="connsiteX146" fmla="*/ 965835 w 1000125"/>
                    <a:gd name="connsiteY146" fmla="*/ 506730 h 539115"/>
                    <a:gd name="connsiteX147" fmla="*/ 958215 w 1000125"/>
                    <a:gd name="connsiteY147" fmla="*/ 518160 h 539115"/>
                    <a:gd name="connsiteX148" fmla="*/ 948690 w 1000125"/>
                    <a:gd name="connsiteY148" fmla="*/ 535305 h 539115"/>
                    <a:gd name="connsiteX149" fmla="*/ 942975 w 1000125"/>
                    <a:gd name="connsiteY149" fmla="*/ 539115 h 539115"/>
                    <a:gd name="connsiteX150" fmla="*/ 937260 w 1000125"/>
                    <a:gd name="connsiteY150" fmla="*/ 537210 h 539115"/>
                    <a:gd name="connsiteX151" fmla="*/ 933450 w 1000125"/>
                    <a:gd name="connsiteY151" fmla="*/ 531495 h 539115"/>
                    <a:gd name="connsiteX152" fmla="*/ 927735 w 1000125"/>
                    <a:gd name="connsiteY152" fmla="*/ 525780 h 539115"/>
                    <a:gd name="connsiteX153" fmla="*/ 914400 w 1000125"/>
                    <a:gd name="connsiteY153" fmla="*/ 510540 h 539115"/>
                    <a:gd name="connsiteX154" fmla="*/ 906780 w 1000125"/>
                    <a:gd name="connsiteY154" fmla="*/ 499110 h 539115"/>
                    <a:gd name="connsiteX155" fmla="*/ 897255 w 1000125"/>
                    <a:gd name="connsiteY155" fmla="*/ 487680 h 539115"/>
                    <a:gd name="connsiteX156" fmla="*/ 891540 w 1000125"/>
                    <a:gd name="connsiteY156" fmla="*/ 483870 h 539115"/>
                    <a:gd name="connsiteX157" fmla="*/ 883920 w 1000125"/>
                    <a:gd name="connsiteY157" fmla="*/ 472440 h 539115"/>
                    <a:gd name="connsiteX158" fmla="*/ 876300 w 1000125"/>
                    <a:gd name="connsiteY158" fmla="*/ 461010 h 539115"/>
                    <a:gd name="connsiteX159" fmla="*/ 870585 w 1000125"/>
                    <a:gd name="connsiteY159" fmla="*/ 455295 h 539115"/>
                    <a:gd name="connsiteX160" fmla="*/ 866775 w 1000125"/>
                    <a:gd name="connsiteY160" fmla="*/ 449580 h 539115"/>
                    <a:gd name="connsiteX161" fmla="*/ 861060 w 1000125"/>
                    <a:gd name="connsiteY161" fmla="*/ 445770 h 539115"/>
                    <a:gd name="connsiteX162" fmla="*/ 851535 w 1000125"/>
                    <a:gd name="connsiteY162" fmla="*/ 436245 h 539115"/>
                    <a:gd name="connsiteX163" fmla="*/ 845820 w 1000125"/>
                    <a:gd name="connsiteY163" fmla="*/ 430530 h 539115"/>
                    <a:gd name="connsiteX164" fmla="*/ 834390 w 1000125"/>
                    <a:gd name="connsiteY164" fmla="*/ 422910 h 539115"/>
                    <a:gd name="connsiteX165" fmla="*/ 828675 w 1000125"/>
                    <a:gd name="connsiteY165" fmla="*/ 419100 h 539115"/>
                    <a:gd name="connsiteX166" fmla="*/ 822960 w 1000125"/>
                    <a:gd name="connsiteY166" fmla="*/ 415290 h 539115"/>
                    <a:gd name="connsiteX167" fmla="*/ 817245 w 1000125"/>
                    <a:gd name="connsiteY167" fmla="*/ 413385 h 539115"/>
                    <a:gd name="connsiteX168" fmla="*/ 805815 w 1000125"/>
                    <a:gd name="connsiteY168" fmla="*/ 405765 h 539115"/>
                    <a:gd name="connsiteX169" fmla="*/ 794385 w 1000125"/>
                    <a:gd name="connsiteY169" fmla="*/ 398145 h 539115"/>
                    <a:gd name="connsiteX170" fmla="*/ 777240 w 1000125"/>
                    <a:gd name="connsiteY170" fmla="*/ 392430 h 539115"/>
                    <a:gd name="connsiteX171" fmla="*/ 771525 w 1000125"/>
                    <a:gd name="connsiteY171" fmla="*/ 390525 h 539115"/>
                    <a:gd name="connsiteX172" fmla="*/ 760095 w 1000125"/>
                    <a:gd name="connsiteY172" fmla="*/ 388620 h 539115"/>
                    <a:gd name="connsiteX173" fmla="*/ 748665 w 1000125"/>
                    <a:gd name="connsiteY173" fmla="*/ 384810 h 539115"/>
                    <a:gd name="connsiteX174" fmla="*/ 742950 w 1000125"/>
                    <a:gd name="connsiteY174" fmla="*/ 382905 h 539115"/>
                    <a:gd name="connsiteX175" fmla="*/ 737235 w 1000125"/>
                    <a:gd name="connsiteY175" fmla="*/ 381000 h 539115"/>
                    <a:gd name="connsiteX176" fmla="*/ 727710 w 1000125"/>
                    <a:gd name="connsiteY176" fmla="*/ 379095 h 539115"/>
                    <a:gd name="connsiteX177" fmla="*/ 716280 w 1000125"/>
                    <a:gd name="connsiteY177" fmla="*/ 375285 h 539115"/>
                    <a:gd name="connsiteX178" fmla="*/ 706755 w 1000125"/>
                    <a:gd name="connsiteY178" fmla="*/ 373380 h 539115"/>
                    <a:gd name="connsiteX179" fmla="*/ 689610 w 1000125"/>
                    <a:gd name="connsiteY179" fmla="*/ 369570 h 539115"/>
                    <a:gd name="connsiteX180" fmla="*/ 678180 w 1000125"/>
                    <a:gd name="connsiteY180" fmla="*/ 367665 h 539115"/>
                    <a:gd name="connsiteX181" fmla="*/ 664845 w 1000125"/>
                    <a:gd name="connsiteY181" fmla="*/ 363855 h 539115"/>
                    <a:gd name="connsiteX182" fmla="*/ 647700 w 1000125"/>
                    <a:gd name="connsiteY182" fmla="*/ 361950 h 539115"/>
                    <a:gd name="connsiteX183" fmla="*/ 611505 w 1000125"/>
                    <a:gd name="connsiteY183" fmla="*/ 358140 h 539115"/>
                    <a:gd name="connsiteX184" fmla="*/ 601980 w 1000125"/>
                    <a:gd name="connsiteY184" fmla="*/ 356235 h 539115"/>
                    <a:gd name="connsiteX185" fmla="*/ 596265 w 1000125"/>
                    <a:gd name="connsiteY185" fmla="*/ 354330 h 539115"/>
                    <a:gd name="connsiteX186" fmla="*/ 548640 w 1000125"/>
                    <a:gd name="connsiteY186" fmla="*/ 361950 h 539115"/>
                    <a:gd name="connsiteX0" fmla="*/ 548640 w 1000125"/>
                    <a:gd name="connsiteY0" fmla="*/ 361950 h 539115"/>
                    <a:gd name="connsiteX1" fmla="*/ 523875 w 1000125"/>
                    <a:gd name="connsiteY1" fmla="*/ 363855 h 539115"/>
                    <a:gd name="connsiteX2" fmla="*/ 518160 w 1000125"/>
                    <a:gd name="connsiteY2" fmla="*/ 365760 h 539115"/>
                    <a:gd name="connsiteX3" fmla="*/ 510540 w 1000125"/>
                    <a:gd name="connsiteY3" fmla="*/ 367665 h 539115"/>
                    <a:gd name="connsiteX4" fmla="*/ 504825 w 1000125"/>
                    <a:gd name="connsiteY4" fmla="*/ 369570 h 539115"/>
                    <a:gd name="connsiteX5" fmla="*/ 495300 w 1000125"/>
                    <a:gd name="connsiteY5" fmla="*/ 371475 h 539115"/>
                    <a:gd name="connsiteX6" fmla="*/ 483870 w 1000125"/>
                    <a:gd name="connsiteY6" fmla="*/ 375285 h 539115"/>
                    <a:gd name="connsiteX7" fmla="*/ 476250 w 1000125"/>
                    <a:gd name="connsiteY7" fmla="*/ 377190 h 539115"/>
                    <a:gd name="connsiteX8" fmla="*/ 470535 w 1000125"/>
                    <a:gd name="connsiteY8" fmla="*/ 379095 h 539115"/>
                    <a:gd name="connsiteX9" fmla="*/ 459105 w 1000125"/>
                    <a:gd name="connsiteY9" fmla="*/ 381000 h 539115"/>
                    <a:gd name="connsiteX10" fmla="*/ 451485 w 1000125"/>
                    <a:gd name="connsiteY10" fmla="*/ 382905 h 539115"/>
                    <a:gd name="connsiteX11" fmla="*/ 445770 w 1000125"/>
                    <a:gd name="connsiteY11" fmla="*/ 384810 h 539115"/>
                    <a:gd name="connsiteX12" fmla="*/ 434340 w 1000125"/>
                    <a:gd name="connsiteY12" fmla="*/ 386715 h 539115"/>
                    <a:gd name="connsiteX13" fmla="*/ 428625 w 1000125"/>
                    <a:gd name="connsiteY13" fmla="*/ 388620 h 539115"/>
                    <a:gd name="connsiteX14" fmla="*/ 419100 w 1000125"/>
                    <a:gd name="connsiteY14" fmla="*/ 390525 h 539115"/>
                    <a:gd name="connsiteX15" fmla="*/ 413385 w 1000125"/>
                    <a:gd name="connsiteY15" fmla="*/ 392430 h 539115"/>
                    <a:gd name="connsiteX16" fmla="*/ 394335 w 1000125"/>
                    <a:gd name="connsiteY16" fmla="*/ 398145 h 539115"/>
                    <a:gd name="connsiteX17" fmla="*/ 377190 w 1000125"/>
                    <a:gd name="connsiteY17" fmla="*/ 403860 h 539115"/>
                    <a:gd name="connsiteX18" fmla="*/ 371475 w 1000125"/>
                    <a:gd name="connsiteY18" fmla="*/ 405765 h 539115"/>
                    <a:gd name="connsiteX19" fmla="*/ 363855 w 1000125"/>
                    <a:gd name="connsiteY19" fmla="*/ 409575 h 539115"/>
                    <a:gd name="connsiteX20" fmla="*/ 352425 w 1000125"/>
                    <a:gd name="connsiteY20" fmla="*/ 413385 h 539115"/>
                    <a:gd name="connsiteX21" fmla="*/ 344805 w 1000125"/>
                    <a:gd name="connsiteY21" fmla="*/ 417195 h 539115"/>
                    <a:gd name="connsiteX22" fmla="*/ 325755 w 1000125"/>
                    <a:gd name="connsiteY22" fmla="*/ 422910 h 539115"/>
                    <a:gd name="connsiteX23" fmla="*/ 308610 w 1000125"/>
                    <a:gd name="connsiteY23" fmla="*/ 428625 h 539115"/>
                    <a:gd name="connsiteX24" fmla="*/ 302895 w 1000125"/>
                    <a:gd name="connsiteY24" fmla="*/ 430530 h 539115"/>
                    <a:gd name="connsiteX25" fmla="*/ 295275 w 1000125"/>
                    <a:gd name="connsiteY25" fmla="*/ 432435 h 539115"/>
                    <a:gd name="connsiteX26" fmla="*/ 276225 w 1000125"/>
                    <a:gd name="connsiteY26" fmla="*/ 436245 h 539115"/>
                    <a:gd name="connsiteX27" fmla="*/ 268605 w 1000125"/>
                    <a:gd name="connsiteY27" fmla="*/ 438150 h 539115"/>
                    <a:gd name="connsiteX28" fmla="*/ 253365 w 1000125"/>
                    <a:gd name="connsiteY28" fmla="*/ 440055 h 539115"/>
                    <a:gd name="connsiteX29" fmla="*/ 203835 w 1000125"/>
                    <a:gd name="connsiteY29" fmla="*/ 440055 h 539115"/>
                    <a:gd name="connsiteX30" fmla="*/ 192405 w 1000125"/>
                    <a:gd name="connsiteY30" fmla="*/ 438150 h 539115"/>
                    <a:gd name="connsiteX31" fmla="*/ 165735 w 1000125"/>
                    <a:gd name="connsiteY31" fmla="*/ 436245 h 539115"/>
                    <a:gd name="connsiteX32" fmla="*/ 156210 w 1000125"/>
                    <a:gd name="connsiteY32" fmla="*/ 434340 h 539115"/>
                    <a:gd name="connsiteX33" fmla="*/ 142875 w 1000125"/>
                    <a:gd name="connsiteY33" fmla="*/ 432435 h 539115"/>
                    <a:gd name="connsiteX34" fmla="*/ 137160 w 1000125"/>
                    <a:gd name="connsiteY34" fmla="*/ 430530 h 539115"/>
                    <a:gd name="connsiteX35" fmla="*/ 129540 w 1000125"/>
                    <a:gd name="connsiteY35" fmla="*/ 428625 h 539115"/>
                    <a:gd name="connsiteX36" fmla="*/ 120015 w 1000125"/>
                    <a:gd name="connsiteY36" fmla="*/ 426720 h 539115"/>
                    <a:gd name="connsiteX37" fmla="*/ 104775 w 1000125"/>
                    <a:gd name="connsiteY37" fmla="*/ 422910 h 539115"/>
                    <a:gd name="connsiteX38" fmla="*/ 89535 w 1000125"/>
                    <a:gd name="connsiteY38" fmla="*/ 421005 h 539115"/>
                    <a:gd name="connsiteX39" fmla="*/ 78105 w 1000125"/>
                    <a:gd name="connsiteY39" fmla="*/ 417195 h 539115"/>
                    <a:gd name="connsiteX40" fmla="*/ 72390 w 1000125"/>
                    <a:gd name="connsiteY40" fmla="*/ 415290 h 539115"/>
                    <a:gd name="connsiteX41" fmla="*/ 64770 w 1000125"/>
                    <a:gd name="connsiteY41" fmla="*/ 413385 h 539115"/>
                    <a:gd name="connsiteX42" fmla="*/ 59055 w 1000125"/>
                    <a:gd name="connsiteY42" fmla="*/ 411480 h 539115"/>
                    <a:gd name="connsiteX43" fmla="*/ 47625 w 1000125"/>
                    <a:gd name="connsiteY43" fmla="*/ 409575 h 539115"/>
                    <a:gd name="connsiteX44" fmla="*/ 36195 w 1000125"/>
                    <a:gd name="connsiteY44" fmla="*/ 401955 h 539115"/>
                    <a:gd name="connsiteX45" fmla="*/ 30480 w 1000125"/>
                    <a:gd name="connsiteY45" fmla="*/ 398145 h 539115"/>
                    <a:gd name="connsiteX46" fmla="*/ 22860 w 1000125"/>
                    <a:gd name="connsiteY46" fmla="*/ 386715 h 539115"/>
                    <a:gd name="connsiteX47" fmla="*/ 19050 w 1000125"/>
                    <a:gd name="connsiteY47" fmla="*/ 381000 h 539115"/>
                    <a:gd name="connsiteX48" fmla="*/ 13335 w 1000125"/>
                    <a:gd name="connsiteY48" fmla="*/ 367665 h 539115"/>
                    <a:gd name="connsiteX49" fmla="*/ 11430 w 1000125"/>
                    <a:gd name="connsiteY49" fmla="*/ 358140 h 539115"/>
                    <a:gd name="connsiteX50" fmla="*/ 5715 w 1000125"/>
                    <a:gd name="connsiteY50" fmla="*/ 337185 h 539115"/>
                    <a:gd name="connsiteX51" fmla="*/ 3810 w 1000125"/>
                    <a:gd name="connsiteY51" fmla="*/ 325755 h 539115"/>
                    <a:gd name="connsiteX52" fmla="*/ 0 w 1000125"/>
                    <a:gd name="connsiteY52" fmla="*/ 314325 h 539115"/>
                    <a:gd name="connsiteX53" fmla="*/ 1905 w 1000125"/>
                    <a:gd name="connsiteY53" fmla="*/ 270510 h 539115"/>
                    <a:gd name="connsiteX54" fmla="*/ 9525 w 1000125"/>
                    <a:gd name="connsiteY54" fmla="*/ 255270 h 539115"/>
                    <a:gd name="connsiteX55" fmla="*/ 19050 w 1000125"/>
                    <a:gd name="connsiteY55" fmla="*/ 240030 h 539115"/>
                    <a:gd name="connsiteX56" fmla="*/ 20955 w 1000125"/>
                    <a:gd name="connsiteY56" fmla="*/ 234315 h 539115"/>
                    <a:gd name="connsiteX57" fmla="*/ 28575 w 1000125"/>
                    <a:gd name="connsiteY57" fmla="*/ 222885 h 539115"/>
                    <a:gd name="connsiteX58" fmla="*/ 30480 w 1000125"/>
                    <a:gd name="connsiteY58" fmla="*/ 217170 h 539115"/>
                    <a:gd name="connsiteX59" fmla="*/ 40005 w 1000125"/>
                    <a:gd name="connsiteY59" fmla="*/ 205740 h 539115"/>
                    <a:gd name="connsiteX60" fmla="*/ 43815 w 1000125"/>
                    <a:gd name="connsiteY60" fmla="*/ 194310 h 539115"/>
                    <a:gd name="connsiteX61" fmla="*/ 47625 w 1000125"/>
                    <a:gd name="connsiteY61" fmla="*/ 182880 h 539115"/>
                    <a:gd name="connsiteX62" fmla="*/ 49530 w 1000125"/>
                    <a:gd name="connsiteY62" fmla="*/ 177165 h 539115"/>
                    <a:gd name="connsiteX63" fmla="*/ 51435 w 1000125"/>
                    <a:gd name="connsiteY63" fmla="*/ 169545 h 539115"/>
                    <a:gd name="connsiteX64" fmla="*/ 55245 w 1000125"/>
                    <a:gd name="connsiteY64" fmla="*/ 163830 h 539115"/>
                    <a:gd name="connsiteX65" fmla="*/ 60960 w 1000125"/>
                    <a:gd name="connsiteY65" fmla="*/ 144780 h 539115"/>
                    <a:gd name="connsiteX66" fmla="*/ 62865 w 1000125"/>
                    <a:gd name="connsiteY66" fmla="*/ 139065 h 539115"/>
                    <a:gd name="connsiteX67" fmla="*/ 66675 w 1000125"/>
                    <a:gd name="connsiteY67" fmla="*/ 133350 h 539115"/>
                    <a:gd name="connsiteX68" fmla="*/ 68580 w 1000125"/>
                    <a:gd name="connsiteY68" fmla="*/ 127635 h 539115"/>
                    <a:gd name="connsiteX69" fmla="*/ 74295 w 1000125"/>
                    <a:gd name="connsiteY69" fmla="*/ 121920 h 539115"/>
                    <a:gd name="connsiteX70" fmla="*/ 93345 w 1000125"/>
                    <a:gd name="connsiteY70" fmla="*/ 99060 h 539115"/>
                    <a:gd name="connsiteX71" fmla="*/ 99060 w 1000125"/>
                    <a:gd name="connsiteY71" fmla="*/ 97155 h 539115"/>
                    <a:gd name="connsiteX72" fmla="*/ 112395 w 1000125"/>
                    <a:gd name="connsiteY72" fmla="*/ 89535 h 539115"/>
                    <a:gd name="connsiteX73" fmla="*/ 120015 w 1000125"/>
                    <a:gd name="connsiteY73" fmla="*/ 85725 h 539115"/>
                    <a:gd name="connsiteX74" fmla="*/ 129540 w 1000125"/>
                    <a:gd name="connsiteY74" fmla="*/ 80010 h 539115"/>
                    <a:gd name="connsiteX75" fmla="*/ 144780 w 1000125"/>
                    <a:gd name="connsiteY75" fmla="*/ 78105 h 539115"/>
                    <a:gd name="connsiteX76" fmla="*/ 175260 w 1000125"/>
                    <a:gd name="connsiteY76" fmla="*/ 72390 h 539115"/>
                    <a:gd name="connsiteX77" fmla="*/ 194310 w 1000125"/>
                    <a:gd name="connsiteY77" fmla="*/ 62865 h 539115"/>
                    <a:gd name="connsiteX78" fmla="*/ 201930 w 1000125"/>
                    <a:gd name="connsiteY78" fmla="*/ 59055 h 539115"/>
                    <a:gd name="connsiteX79" fmla="*/ 207645 w 1000125"/>
                    <a:gd name="connsiteY79" fmla="*/ 53340 h 539115"/>
                    <a:gd name="connsiteX80" fmla="*/ 213360 w 1000125"/>
                    <a:gd name="connsiteY80" fmla="*/ 51435 h 539115"/>
                    <a:gd name="connsiteX81" fmla="*/ 219075 w 1000125"/>
                    <a:gd name="connsiteY81" fmla="*/ 47625 h 539115"/>
                    <a:gd name="connsiteX82" fmla="*/ 226695 w 1000125"/>
                    <a:gd name="connsiteY82" fmla="*/ 45720 h 539115"/>
                    <a:gd name="connsiteX83" fmla="*/ 238125 w 1000125"/>
                    <a:gd name="connsiteY83" fmla="*/ 41910 h 539115"/>
                    <a:gd name="connsiteX84" fmla="*/ 253365 w 1000125"/>
                    <a:gd name="connsiteY84" fmla="*/ 34290 h 539115"/>
                    <a:gd name="connsiteX85" fmla="*/ 259080 w 1000125"/>
                    <a:gd name="connsiteY85" fmla="*/ 30480 h 539115"/>
                    <a:gd name="connsiteX86" fmla="*/ 266700 w 1000125"/>
                    <a:gd name="connsiteY86" fmla="*/ 28575 h 539115"/>
                    <a:gd name="connsiteX87" fmla="*/ 278130 w 1000125"/>
                    <a:gd name="connsiteY87" fmla="*/ 24765 h 539115"/>
                    <a:gd name="connsiteX88" fmla="*/ 287655 w 1000125"/>
                    <a:gd name="connsiteY88" fmla="*/ 22860 h 539115"/>
                    <a:gd name="connsiteX89" fmla="*/ 304800 w 1000125"/>
                    <a:gd name="connsiteY89" fmla="*/ 17145 h 539115"/>
                    <a:gd name="connsiteX90" fmla="*/ 318135 w 1000125"/>
                    <a:gd name="connsiteY90" fmla="*/ 13335 h 539115"/>
                    <a:gd name="connsiteX91" fmla="*/ 350520 w 1000125"/>
                    <a:gd name="connsiteY91" fmla="*/ 9525 h 539115"/>
                    <a:gd name="connsiteX92" fmla="*/ 361950 w 1000125"/>
                    <a:gd name="connsiteY92" fmla="*/ 7620 h 539115"/>
                    <a:gd name="connsiteX93" fmla="*/ 382905 w 1000125"/>
                    <a:gd name="connsiteY93" fmla="*/ 5715 h 539115"/>
                    <a:gd name="connsiteX94" fmla="*/ 388620 w 1000125"/>
                    <a:gd name="connsiteY94" fmla="*/ 3810 h 539115"/>
                    <a:gd name="connsiteX95" fmla="*/ 441960 w 1000125"/>
                    <a:gd name="connsiteY95" fmla="*/ 0 h 539115"/>
                    <a:gd name="connsiteX96" fmla="*/ 592455 w 1000125"/>
                    <a:gd name="connsiteY96" fmla="*/ 1905 h 539115"/>
                    <a:gd name="connsiteX97" fmla="*/ 613410 w 1000125"/>
                    <a:gd name="connsiteY97" fmla="*/ 5715 h 539115"/>
                    <a:gd name="connsiteX98" fmla="*/ 628650 w 1000125"/>
                    <a:gd name="connsiteY98" fmla="*/ 7620 h 539115"/>
                    <a:gd name="connsiteX99" fmla="*/ 651510 w 1000125"/>
                    <a:gd name="connsiteY99" fmla="*/ 11430 h 539115"/>
                    <a:gd name="connsiteX100" fmla="*/ 664845 w 1000125"/>
                    <a:gd name="connsiteY100" fmla="*/ 15240 h 539115"/>
                    <a:gd name="connsiteX101" fmla="*/ 681990 w 1000125"/>
                    <a:gd name="connsiteY101" fmla="*/ 19050 h 539115"/>
                    <a:gd name="connsiteX102" fmla="*/ 687705 w 1000125"/>
                    <a:gd name="connsiteY102" fmla="*/ 20955 h 539115"/>
                    <a:gd name="connsiteX103" fmla="*/ 699135 w 1000125"/>
                    <a:gd name="connsiteY103" fmla="*/ 22860 h 539115"/>
                    <a:gd name="connsiteX104" fmla="*/ 710565 w 1000125"/>
                    <a:gd name="connsiteY104" fmla="*/ 26670 h 539115"/>
                    <a:gd name="connsiteX105" fmla="*/ 729615 w 1000125"/>
                    <a:gd name="connsiteY105" fmla="*/ 32385 h 539115"/>
                    <a:gd name="connsiteX106" fmla="*/ 744855 w 1000125"/>
                    <a:gd name="connsiteY106" fmla="*/ 43815 h 539115"/>
                    <a:gd name="connsiteX107" fmla="*/ 756285 w 1000125"/>
                    <a:gd name="connsiteY107" fmla="*/ 51435 h 539115"/>
                    <a:gd name="connsiteX108" fmla="*/ 775335 w 1000125"/>
                    <a:gd name="connsiteY108" fmla="*/ 51435 h 539115"/>
                    <a:gd name="connsiteX109" fmla="*/ 786765 w 1000125"/>
                    <a:gd name="connsiteY109" fmla="*/ 55245 h 539115"/>
                    <a:gd name="connsiteX110" fmla="*/ 790575 w 1000125"/>
                    <a:gd name="connsiteY110" fmla="*/ 74295 h 539115"/>
                    <a:gd name="connsiteX111" fmla="*/ 796290 w 1000125"/>
                    <a:gd name="connsiteY111" fmla="*/ 76200 h 539115"/>
                    <a:gd name="connsiteX112" fmla="*/ 803910 w 1000125"/>
                    <a:gd name="connsiteY112" fmla="*/ 81915 h 539115"/>
                    <a:gd name="connsiteX113" fmla="*/ 821055 w 1000125"/>
                    <a:gd name="connsiteY113" fmla="*/ 87630 h 539115"/>
                    <a:gd name="connsiteX114" fmla="*/ 826770 w 1000125"/>
                    <a:gd name="connsiteY114" fmla="*/ 89535 h 539115"/>
                    <a:gd name="connsiteX115" fmla="*/ 832485 w 1000125"/>
                    <a:gd name="connsiteY115" fmla="*/ 91440 h 539115"/>
                    <a:gd name="connsiteX116" fmla="*/ 843915 w 1000125"/>
                    <a:gd name="connsiteY116" fmla="*/ 99060 h 539115"/>
                    <a:gd name="connsiteX117" fmla="*/ 851535 w 1000125"/>
                    <a:gd name="connsiteY117" fmla="*/ 104775 h 539115"/>
                    <a:gd name="connsiteX118" fmla="*/ 857250 w 1000125"/>
                    <a:gd name="connsiteY118" fmla="*/ 106680 h 539115"/>
                    <a:gd name="connsiteX119" fmla="*/ 862965 w 1000125"/>
                    <a:gd name="connsiteY119" fmla="*/ 110490 h 539115"/>
                    <a:gd name="connsiteX120" fmla="*/ 882015 w 1000125"/>
                    <a:gd name="connsiteY120" fmla="*/ 121920 h 539115"/>
                    <a:gd name="connsiteX121" fmla="*/ 901065 w 1000125"/>
                    <a:gd name="connsiteY121" fmla="*/ 139065 h 539115"/>
                    <a:gd name="connsiteX122" fmla="*/ 908685 w 1000125"/>
                    <a:gd name="connsiteY122" fmla="*/ 148590 h 539115"/>
                    <a:gd name="connsiteX123" fmla="*/ 912495 w 1000125"/>
                    <a:gd name="connsiteY123" fmla="*/ 154305 h 539115"/>
                    <a:gd name="connsiteX124" fmla="*/ 929640 w 1000125"/>
                    <a:gd name="connsiteY124" fmla="*/ 169545 h 539115"/>
                    <a:gd name="connsiteX125" fmla="*/ 937260 w 1000125"/>
                    <a:gd name="connsiteY125" fmla="*/ 180975 h 539115"/>
                    <a:gd name="connsiteX126" fmla="*/ 942975 w 1000125"/>
                    <a:gd name="connsiteY126" fmla="*/ 188595 h 539115"/>
                    <a:gd name="connsiteX127" fmla="*/ 946785 w 1000125"/>
                    <a:gd name="connsiteY127" fmla="*/ 196215 h 539115"/>
                    <a:gd name="connsiteX128" fmla="*/ 952500 w 1000125"/>
                    <a:gd name="connsiteY128" fmla="*/ 201930 h 539115"/>
                    <a:gd name="connsiteX129" fmla="*/ 962025 w 1000125"/>
                    <a:gd name="connsiteY129" fmla="*/ 215265 h 539115"/>
                    <a:gd name="connsiteX130" fmla="*/ 965835 w 1000125"/>
                    <a:gd name="connsiteY130" fmla="*/ 226695 h 539115"/>
                    <a:gd name="connsiteX131" fmla="*/ 973455 w 1000125"/>
                    <a:gd name="connsiteY131" fmla="*/ 241935 h 539115"/>
                    <a:gd name="connsiteX132" fmla="*/ 975360 w 1000125"/>
                    <a:gd name="connsiteY132" fmla="*/ 247650 h 539115"/>
                    <a:gd name="connsiteX133" fmla="*/ 979170 w 1000125"/>
                    <a:gd name="connsiteY133" fmla="*/ 253365 h 539115"/>
                    <a:gd name="connsiteX134" fmla="*/ 981075 w 1000125"/>
                    <a:gd name="connsiteY134" fmla="*/ 259080 h 539115"/>
                    <a:gd name="connsiteX135" fmla="*/ 984885 w 1000125"/>
                    <a:gd name="connsiteY135" fmla="*/ 264795 h 539115"/>
                    <a:gd name="connsiteX136" fmla="*/ 988695 w 1000125"/>
                    <a:gd name="connsiteY136" fmla="*/ 276225 h 539115"/>
                    <a:gd name="connsiteX137" fmla="*/ 992505 w 1000125"/>
                    <a:gd name="connsiteY137" fmla="*/ 289560 h 539115"/>
                    <a:gd name="connsiteX138" fmla="*/ 994410 w 1000125"/>
                    <a:gd name="connsiteY138" fmla="*/ 304800 h 539115"/>
                    <a:gd name="connsiteX139" fmla="*/ 996315 w 1000125"/>
                    <a:gd name="connsiteY139" fmla="*/ 312420 h 539115"/>
                    <a:gd name="connsiteX140" fmla="*/ 1000125 w 1000125"/>
                    <a:gd name="connsiteY140" fmla="*/ 327660 h 539115"/>
                    <a:gd name="connsiteX141" fmla="*/ 996315 w 1000125"/>
                    <a:gd name="connsiteY141" fmla="*/ 445770 h 539115"/>
                    <a:gd name="connsiteX142" fmla="*/ 986790 w 1000125"/>
                    <a:gd name="connsiteY142" fmla="*/ 468630 h 539115"/>
                    <a:gd name="connsiteX143" fmla="*/ 982980 w 1000125"/>
                    <a:gd name="connsiteY143" fmla="*/ 476250 h 539115"/>
                    <a:gd name="connsiteX144" fmla="*/ 979170 w 1000125"/>
                    <a:gd name="connsiteY144" fmla="*/ 481965 h 539115"/>
                    <a:gd name="connsiteX145" fmla="*/ 973455 w 1000125"/>
                    <a:gd name="connsiteY145" fmla="*/ 495300 h 539115"/>
                    <a:gd name="connsiteX146" fmla="*/ 965835 w 1000125"/>
                    <a:gd name="connsiteY146" fmla="*/ 506730 h 539115"/>
                    <a:gd name="connsiteX147" fmla="*/ 958215 w 1000125"/>
                    <a:gd name="connsiteY147" fmla="*/ 518160 h 539115"/>
                    <a:gd name="connsiteX148" fmla="*/ 948690 w 1000125"/>
                    <a:gd name="connsiteY148" fmla="*/ 535305 h 539115"/>
                    <a:gd name="connsiteX149" fmla="*/ 942975 w 1000125"/>
                    <a:gd name="connsiteY149" fmla="*/ 539115 h 539115"/>
                    <a:gd name="connsiteX150" fmla="*/ 937260 w 1000125"/>
                    <a:gd name="connsiteY150" fmla="*/ 537210 h 539115"/>
                    <a:gd name="connsiteX151" fmla="*/ 933450 w 1000125"/>
                    <a:gd name="connsiteY151" fmla="*/ 531495 h 539115"/>
                    <a:gd name="connsiteX152" fmla="*/ 927735 w 1000125"/>
                    <a:gd name="connsiteY152" fmla="*/ 525780 h 539115"/>
                    <a:gd name="connsiteX153" fmla="*/ 914400 w 1000125"/>
                    <a:gd name="connsiteY153" fmla="*/ 510540 h 539115"/>
                    <a:gd name="connsiteX154" fmla="*/ 906780 w 1000125"/>
                    <a:gd name="connsiteY154" fmla="*/ 499110 h 539115"/>
                    <a:gd name="connsiteX155" fmla="*/ 897255 w 1000125"/>
                    <a:gd name="connsiteY155" fmla="*/ 487680 h 539115"/>
                    <a:gd name="connsiteX156" fmla="*/ 891540 w 1000125"/>
                    <a:gd name="connsiteY156" fmla="*/ 483870 h 539115"/>
                    <a:gd name="connsiteX157" fmla="*/ 883920 w 1000125"/>
                    <a:gd name="connsiteY157" fmla="*/ 472440 h 539115"/>
                    <a:gd name="connsiteX158" fmla="*/ 876300 w 1000125"/>
                    <a:gd name="connsiteY158" fmla="*/ 461010 h 539115"/>
                    <a:gd name="connsiteX159" fmla="*/ 870585 w 1000125"/>
                    <a:gd name="connsiteY159" fmla="*/ 455295 h 539115"/>
                    <a:gd name="connsiteX160" fmla="*/ 866775 w 1000125"/>
                    <a:gd name="connsiteY160" fmla="*/ 449580 h 539115"/>
                    <a:gd name="connsiteX161" fmla="*/ 861060 w 1000125"/>
                    <a:gd name="connsiteY161" fmla="*/ 445770 h 539115"/>
                    <a:gd name="connsiteX162" fmla="*/ 851535 w 1000125"/>
                    <a:gd name="connsiteY162" fmla="*/ 436245 h 539115"/>
                    <a:gd name="connsiteX163" fmla="*/ 845820 w 1000125"/>
                    <a:gd name="connsiteY163" fmla="*/ 430530 h 539115"/>
                    <a:gd name="connsiteX164" fmla="*/ 834390 w 1000125"/>
                    <a:gd name="connsiteY164" fmla="*/ 422910 h 539115"/>
                    <a:gd name="connsiteX165" fmla="*/ 828675 w 1000125"/>
                    <a:gd name="connsiteY165" fmla="*/ 419100 h 539115"/>
                    <a:gd name="connsiteX166" fmla="*/ 822960 w 1000125"/>
                    <a:gd name="connsiteY166" fmla="*/ 415290 h 539115"/>
                    <a:gd name="connsiteX167" fmla="*/ 817245 w 1000125"/>
                    <a:gd name="connsiteY167" fmla="*/ 413385 h 539115"/>
                    <a:gd name="connsiteX168" fmla="*/ 805815 w 1000125"/>
                    <a:gd name="connsiteY168" fmla="*/ 405765 h 539115"/>
                    <a:gd name="connsiteX169" fmla="*/ 794385 w 1000125"/>
                    <a:gd name="connsiteY169" fmla="*/ 398145 h 539115"/>
                    <a:gd name="connsiteX170" fmla="*/ 777240 w 1000125"/>
                    <a:gd name="connsiteY170" fmla="*/ 392430 h 539115"/>
                    <a:gd name="connsiteX171" fmla="*/ 771525 w 1000125"/>
                    <a:gd name="connsiteY171" fmla="*/ 390525 h 539115"/>
                    <a:gd name="connsiteX172" fmla="*/ 760095 w 1000125"/>
                    <a:gd name="connsiteY172" fmla="*/ 388620 h 539115"/>
                    <a:gd name="connsiteX173" fmla="*/ 748665 w 1000125"/>
                    <a:gd name="connsiteY173" fmla="*/ 384810 h 539115"/>
                    <a:gd name="connsiteX174" fmla="*/ 742950 w 1000125"/>
                    <a:gd name="connsiteY174" fmla="*/ 382905 h 539115"/>
                    <a:gd name="connsiteX175" fmla="*/ 737235 w 1000125"/>
                    <a:gd name="connsiteY175" fmla="*/ 381000 h 539115"/>
                    <a:gd name="connsiteX176" fmla="*/ 727710 w 1000125"/>
                    <a:gd name="connsiteY176" fmla="*/ 379095 h 539115"/>
                    <a:gd name="connsiteX177" fmla="*/ 716280 w 1000125"/>
                    <a:gd name="connsiteY177" fmla="*/ 375285 h 539115"/>
                    <a:gd name="connsiteX178" fmla="*/ 706755 w 1000125"/>
                    <a:gd name="connsiteY178" fmla="*/ 373380 h 539115"/>
                    <a:gd name="connsiteX179" fmla="*/ 689610 w 1000125"/>
                    <a:gd name="connsiteY179" fmla="*/ 369570 h 539115"/>
                    <a:gd name="connsiteX180" fmla="*/ 678180 w 1000125"/>
                    <a:gd name="connsiteY180" fmla="*/ 367665 h 539115"/>
                    <a:gd name="connsiteX181" fmla="*/ 664845 w 1000125"/>
                    <a:gd name="connsiteY181" fmla="*/ 363855 h 539115"/>
                    <a:gd name="connsiteX182" fmla="*/ 647700 w 1000125"/>
                    <a:gd name="connsiteY182" fmla="*/ 361950 h 539115"/>
                    <a:gd name="connsiteX183" fmla="*/ 611505 w 1000125"/>
                    <a:gd name="connsiteY183" fmla="*/ 358140 h 539115"/>
                    <a:gd name="connsiteX184" fmla="*/ 601980 w 1000125"/>
                    <a:gd name="connsiteY184" fmla="*/ 356235 h 539115"/>
                    <a:gd name="connsiteX185" fmla="*/ 596265 w 1000125"/>
                    <a:gd name="connsiteY185" fmla="*/ 354330 h 539115"/>
                    <a:gd name="connsiteX186" fmla="*/ 548640 w 1000125"/>
                    <a:gd name="connsiteY186" fmla="*/ 361950 h 539115"/>
                    <a:gd name="connsiteX0" fmla="*/ 548640 w 1000125"/>
                    <a:gd name="connsiteY0" fmla="*/ 361950 h 539115"/>
                    <a:gd name="connsiteX1" fmla="*/ 523875 w 1000125"/>
                    <a:gd name="connsiteY1" fmla="*/ 363855 h 539115"/>
                    <a:gd name="connsiteX2" fmla="*/ 518160 w 1000125"/>
                    <a:gd name="connsiteY2" fmla="*/ 365760 h 539115"/>
                    <a:gd name="connsiteX3" fmla="*/ 510540 w 1000125"/>
                    <a:gd name="connsiteY3" fmla="*/ 367665 h 539115"/>
                    <a:gd name="connsiteX4" fmla="*/ 504825 w 1000125"/>
                    <a:gd name="connsiteY4" fmla="*/ 369570 h 539115"/>
                    <a:gd name="connsiteX5" fmla="*/ 495300 w 1000125"/>
                    <a:gd name="connsiteY5" fmla="*/ 371475 h 539115"/>
                    <a:gd name="connsiteX6" fmla="*/ 483870 w 1000125"/>
                    <a:gd name="connsiteY6" fmla="*/ 375285 h 539115"/>
                    <a:gd name="connsiteX7" fmla="*/ 476250 w 1000125"/>
                    <a:gd name="connsiteY7" fmla="*/ 377190 h 539115"/>
                    <a:gd name="connsiteX8" fmla="*/ 470535 w 1000125"/>
                    <a:gd name="connsiteY8" fmla="*/ 379095 h 539115"/>
                    <a:gd name="connsiteX9" fmla="*/ 459105 w 1000125"/>
                    <a:gd name="connsiteY9" fmla="*/ 381000 h 539115"/>
                    <a:gd name="connsiteX10" fmla="*/ 451485 w 1000125"/>
                    <a:gd name="connsiteY10" fmla="*/ 382905 h 539115"/>
                    <a:gd name="connsiteX11" fmla="*/ 445770 w 1000125"/>
                    <a:gd name="connsiteY11" fmla="*/ 384810 h 539115"/>
                    <a:gd name="connsiteX12" fmla="*/ 434340 w 1000125"/>
                    <a:gd name="connsiteY12" fmla="*/ 386715 h 539115"/>
                    <a:gd name="connsiteX13" fmla="*/ 428625 w 1000125"/>
                    <a:gd name="connsiteY13" fmla="*/ 388620 h 539115"/>
                    <a:gd name="connsiteX14" fmla="*/ 419100 w 1000125"/>
                    <a:gd name="connsiteY14" fmla="*/ 390525 h 539115"/>
                    <a:gd name="connsiteX15" fmla="*/ 413385 w 1000125"/>
                    <a:gd name="connsiteY15" fmla="*/ 392430 h 539115"/>
                    <a:gd name="connsiteX16" fmla="*/ 394335 w 1000125"/>
                    <a:gd name="connsiteY16" fmla="*/ 398145 h 539115"/>
                    <a:gd name="connsiteX17" fmla="*/ 377190 w 1000125"/>
                    <a:gd name="connsiteY17" fmla="*/ 403860 h 539115"/>
                    <a:gd name="connsiteX18" fmla="*/ 371475 w 1000125"/>
                    <a:gd name="connsiteY18" fmla="*/ 405765 h 539115"/>
                    <a:gd name="connsiteX19" fmla="*/ 363855 w 1000125"/>
                    <a:gd name="connsiteY19" fmla="*/ 409575 h 539115"/>
                    <a:gd name="connsiteX20" fmla="*/ 352425 w 1000125"/>
                    <a:gd name="connsiteY20" fmla="*/ 413385 h 539115"/>
                    <a:gd name="connsiteX21" fmla="*/ 344805 w 1000125"/>
                    <a:gd name="connsiteY21" fmla="*/ 417195 h 539115"/>
                    <a:gd name="connsiteX22" fmla="*/ 325755 w 1000125"/>
                    <a:gd name="connsiteY22" fmla="*/ 422910 h 539115"/>
                    <a:gd name="connsiteX23" fmla="*/ 308610 w 1000125"/>
                    <a:gd name="connsiteY23" fmla="*/ 428625 h 539115"/>
                    <a:gd name="connsiteX24" fmla="*/ 302895 w 1000125"/>
                    <a:gd name="connsiteY24" fmla="*/ 430530 h 539115"/>
                    <a:gd name="connsiteX25" fmla="*/ 295275 w 1000125"/>
                    <a:gd name="connsiteY25" fmla="*/ 432435 h 539115"/>
                    <a:gd name="connsiteX26" fmla="*/ 276225 w 1000125"/>
                    <a:gd name="connsiteY26" fmla="*/ 436245 h 539115"/>
                    <a:gd name="connsiteX27" fmla="*/ 268605 w 1000125"/>
                    <a:gd name="connsiteY27" fmla="*/ 438150 h 539115"/>
                    <a:gd name="connsiteX28" fmla="*/ 253365 w 1000125"/>
                    <a:gd name="connsiteY28" fmla="*/ 440055 h 539115"/>
                    <a:gd name="connsiteX29" fmla="*/ 203835 w 1000125"/>
                    <a:gd name="connsiteY29" fmla="*/ 440055 h 539115"/>
                    <a:gd name="connsiteX30" fmla="*/ 192405 w 1000125"/>
                    <a:gd name="connsiteY30" fmla="*/ 438150 h 539115"/>
                    <a:gd name="connsiteX31" fmla="*/ 165735 w 1000125"/>
                    <a:gd name="connsiteY31" fmla="*/ 436245 h 539115"/>
                    <a:gd name="connsiteX32" fmla="*/ 156210 w 1000125"/>
                    <a:gd name="connsiteY32" fmla="*/ 434340 h 539115"/>
                    <a:gd name="connsiteX33" fmla="*/ 142875 w 1000125"/>
                    <a:gd name="connsiteY33" fmla="*/ 432435 h 539115"/>
                    <a:gd name="connsiteX34" fmla="*/ 137160 w 1000125"/>
                    <a:gd name="connsiteY34" fmla="*/ 430530 h 539115"/>
                    <a:gd name="connsiteX35" fmla="*/ 129540 w 1000125"/>
                    <a:gd name="connsiteY35" fmla="*/ 428625 h 539115"/>
                    <a:gd name="connsiteX36" fmla="*/ 120015 w 1000125"/>
                    <a:gd name="connsiteY36" fmla="*/ 426720 h 539115"/>
                    <a:gd name="connsiteX37" fmla="*/ 104775 w 1000125"/>
                    <a:gd name="connsiteY37" fmla="*/ 422910 h 539115"/>
                    <a:gd name="connsiteX38" fmla="*/ 89535 w 1000125"/>
                    <a:gd name="connsiteY38" fmla="*/ 421005 h 539115"/>
                    <a:gd name="connsiteX39" fmla="*/ 78105 w 1000125"/>
                    <a:gd name="connsiteY39" fmla="*/ 417195 h 539115"/>
                    <a:gd name="connsiteX40" fmla="*/ 72390 w 1000125"/>
                    <a:gd name="connsiteY40" fmla="*/ 415290 h 539115"/>
                    <a:gd name="connsiteX41" fmla="*/ 64770 w 1000125"/>
                    <a:gd name="connsiteY41" fmla="*/ 413385 h 539115"/>
                    <a:gd name="connsiteX42" fmla="*/ 59055 w 1000125"/>
                    <a:gd name="connsiteY42" fmla="*/ 411480 h 539115"/>
                    <a:gd name="connsiteX43" fmla="*/ 47625 w 1000125"/>
                    <a:gd name="connsiteY43" fmla="*/ 409575 h 539115"/>
                    <a:gd name="connsiteX44" fmla="*/ 36195 w 1000125"/>
                    <a:gd name="connsiteY44" fmla="*/ 401955 h 539115"/>
                    <a:gd name="connsiteX45" fmla="*/ 30480 w 1000125"/>
                    <a:gd name="connsiteY45" fmla="*/ 398145 h 539115"/>
                    <a:gd name="connsiteX46" fmla="*/ 22860 w 1000125"/>
                    <a:gd name="connsiteY46" fmla="*/ 386715 h 539115"/>
                    <a:gd name="connsiteX47" fmla="*/ 19050 w 1000125"/>
                    <a:gd name="connsiteY47" fmla="*/ 381000 h 539115"/>
                    <a:gd name="connsiteX48" fmla="*/ 13335 w 1000125"/>
                    <a:gd name="connsiteY48" fmla="*/ 367665 h 539115"/>
                    <a:gd name="connsiteX49" fmla="*/ 11430 w 1000125"/>
                    <a:gd name="connsiteY49" fmla="*/ 358140 h 539115"/>
                    <a:gd name="connsiteX50" fmla="*/ 5715 w 1000125"/>
                    <a:gd name="connsiteY50" fmla="*/ 337185 h 539115"/>
                    <a:gd name="connsiteX51" fmla="*/ 3810 w 1000125"/>
                    <a:gd name="connsiteY51" fmla="*/ 325755 h 539115"/>
                    <a:gd name="connsiteX52" fmla="*/ 0 w 1000125"/>
                    <a:gd name="connsiteY52" fmla="*/ 314325 h 539115"/>
                    <a:gd name="connsiteX53" fmla="*/ 1905 w 1000125"/>
                    <a:gd name="connsiteY53" fmla="*/ 270510 h 539115"/>
                    <a:gd name="connsiteX54" fmla="*/ 9525 w 1000125"/>
                    <a:gd name="connsiteY54" fmla="*/ 255270 h 539115"/>
                    <a:gd name="connsiteX55" fmla="*/ 19050 w 1000125"/>
                    <a:gd name="connsiteY55" fmla="*/ 240030 h 539115"/>
                    <a:gd name="connsiteX56" fmla="*/ 20955 w 1000125"/>
                    <a:gd name="connsiteY56" fmla="*/ 234315 h 539115"/>
                    <a:gd name="connsiteX57" fmla="*/ 28575 w 1000125"/>
                    <a:gd name="connsiteY57" fmla="*/ 222885 h 539115"/>
                    <a:gd name="connsiteX58" fmla="*/ 30480 w 1000125"/>
                    <a:gd name="connsiteY58" fmla="*/ 217170 h 539115"/>
                    <a:gd name="connsiteX59" fmla="*/ 40005 w 1000125"/>
                    <a:gd name="connsiteY59" fmla="*/ 205740 h 539115"/>
                    <a:gd name="connsiteX60" fmla="*/ 43815 w 1000125"/>
                    <a:gd name="connsiteY60" fmla="*/ 194310 h 539115"/>
                    <a:gd name="connsiteX61" fmla="*/ 47625 w 1000125"/>
                    <a:gd name="connsiteY61" fmla="*/ 182880 h 539115"/>
                    <a:gd name="connsiteX62" fmla="*/ 49530 w 1000125"/>
                    <a:gd name="connsiteY62" fmla="*/ 177165 h 539115"/>
                    <a:gd name="connsiteX63" fmla="*/ 51435 w 1000125"/>
                    <a:gd name="connsiteY63" fmla="*/ 169545 h 539115"/>
                    <a:gd name="connsiteX64" fmla="*/ 55245 w 1000125"/>
                    <a:gd name="connsiteY64" fmla="*/ 163830 h 539115"/>
                    <a:gd name="connsiteX65" fmla="*/ 60960 w 1000125"/>
                    <a:gd name="connsiteY65" fmla="*/ 144780 h 539115"/>
                    <a:gd name="connsiteX66" fmla="*/ 62865 w 1000125"/>
                    <a:gd name="connsiteY66" fmla="*/ 139065 h 539115"/>
                    <a:gd name="connsiteX67" fmla="*/ 66675 w 1000125"/>
                    <a:gd name="connsiteY67" fmla="*/ 133350 h 539115"/>
                    <a:gd name="connsiteX68" fmla="*/ 68580 w 1000125"/>
                    <a:gd name="connsiteY68" fmla="*/ 127635 h 539115"/>
                    <a:gd name="connsiteX69" fmla="*/ 74295 w 1000125"/>
                    <a:gd name="connsiteY69" fmla="*/ 121920 h 539115"/>
                    <a:gd name="connsiteX70" fmla="*/ 93345 w 1000125"/>
                    <a:gd name="connsiteY70" fmla="*/ 99060 h 539115"/>
                    <a:gd name="connsiteX71" fmla="*/ 99060 w 1000125"/>
                    <a:gd name="connsiteY71" fmla="*/ 97155 h 539115"/>
                    <a:gd name="connsiteX72" fmla="*/ 112395 w 1000125"/>
                    <a:gd name="connsiteY72" fmla="*/ 89535 h 539115"/>
                    <a:gd name="connsiteX73" fmla="*/ 120015 w 1000125"/>
                    <a:gd name="connsiteY73" fmla="*/ 85725 h 539115"/>
                    <a:gd name="connsiteX74" fmla="*/ 129540 w 1000125"/>
                    <a:gd name="connsiteY74" fmla="*/ 80010 h 539115"/>
                    <a:gd name="connsiteX75" fmla="*/ 144780 w 1000125"/>
                    <a:gd name="connsiteY75" fmla="*/ 78105 h 539115"/>
                    <a:gd name="connsiteX76" fmla="*/ 175260 w 1000125"/>
                    <a:gd name="connsiteY76" fmla="*/ 72390 h 539115"/>
                    <a:gd name="connsiteX77" fmla="*/ 194310 w 1000125"/>
                    <a:gd name="connsiteY77" fmla="*/ 62865 h 539115"/>
                    <a:gd name="connsiteX78" fmla="*/ 201930 w 1000125"/>
                    <a:gd name="connsiteY78" fmla="*/ 59055 h 539115"/>
                    <a:gd name="connsiteX79" fmla="*/ 207645 w 1000125"/>
                    <a:gd name="connsiteY79" fmla="*/ 53340 h 539115"/>
                    <a:gd name="connsiteX80" fmla="*/ 213360 w 1000125"/>
                    <a:gd name="connsiteY80" fmla="*/ 51435 h 539115"/>
                    <a:gd name="connsiteX81" fmla="*/ 219075 w 1000125"/>
                    <a:gd name="connsiteY81" fmla="*/ 47625 h 539115"/>
                    <a:gd name="connsiteX82" fmla="*/ 226695 w 1000125"/>
                    <a:gd name="connsiteY82" fmla="*/ 45720 h 539115"/>
                    <a:gd name="connsiteX83" fmla="*/ 238125 w 1000125"/>
                    <a:gd name="connsiteY83" fmla="*/ 41910 h 539115"/>
                    <a:gd name="connsiteX84" fmla="*/ 253365 w 1000125"/>
                    <a:gd name="connsiteY84" fmla="*/ 34290 h 539115"/>
                    <a:gd name="connsiteX85" fmla="*/ 259080 w 1000125"/>
                    <a:gd name="connsiteY85" fmla="*/ 30480 h 539115"/>
                    <a:gd name="connsiteX86" fmla="*/ 266700 w 1000125"/>
                    <a:gd name="connsiteY86" fmla="*/ 28575 h 539115"/>
                    <a:gd name="connsiteX87" fmla="*/ 278130 w 1000125"/>
                    <a:gd name="connsiteY87" fmla="*/ 24765 h 539115"/>
                    <a:gd name="connsiteX88" fmla="*/ 287655 w 1000125"/>
                    <a:gd name="connsiteY88" fmla="*/ 22860 h 539115"/>
                    <a:gd name="connsiteX89" fmla="*/ 304800 w 1000125"/>
                    <a:gd name="connsiteY89" fmla="*/ 17145 h 539115"/>
                    <a:gd name="connsiteX90" fmla="*/ 318135 w 1000125"/>
                    <a:gd name="connsiteY90" fmla="*/ 13335 h 539115"/>
                    <a:gd name="connsiteX91" fmla="*/ 350520 w 1000125"/>
                    <a:gd name="connsiteY91" fmla="*/ 9525 h 539115"/>
                    <a:gd name="connsiteX92" fmla="*/ 361950 w 1000125"/>
                    <a:gd name="connsiteY92" fmla="*/ 7620 h 539115"/>
                    <a:gd name="connsiteX93" fmla="*/ 382905 w 1000125"/>
                    <a:gd name="connsiteY93" fmla="*/ 5715 h 539115"/>
                    <a:gd name="connsiteX94" fmla="*/ 388620 w 1000125"/>
                    <a:gd name="connsiteY94" fmla="*/ 3810 h 539115"/>
                    <a:gd name="connsiteX95" fmla="*/ 441960 w 1000125"/>
                    <a:gd name="connsiteY95" fmla="*/ 0 h 539115"/>
                    <a:gd name="connsiteX96" fmla="*/ 592455 w 1000125"/>
                    <a:gd name="connsiteY96" fmla="*/ 1905 h 539115"/>
                    <a:gd name="connsiteX97" fmla="*/ 613410 w 1000125"/>
                    <a:gd name="connsiteY97" fmla="*/ 5715 h 539115"/>
                    <a:gd name="connsiteX98" fmla="*/ 628650 w 1000125"/>
                    <a:gd name="connsiteY98" fmla="*/ 7620 h 539115"/>
                    <a:gd name="connsiteX99" fmla="*/ 651510 w 1000125"/>
                    <a:gd name="connsiteY99" fmla="*/ 11430 h 539115"/>
                    <a:gd name="connsiteX100" fmla="*/ 664845 w 1000125"/>
                    <a:gd name="connsiteY100" fmla="*/ 15240 h 539115"/>
                    <a:gd name="connsiteX101" fmla="*/ 681990 w 1000125"/>
                    <a:gd name="connsiteY101" fmla="*/ 19050 h 539115"/>
                    <a:gd name="connsiteX102" fmla="*/ 687705 w 1000125"/>
                    <a:gd name="connsiteY102" fmla="*/ 20955 h 539115"/>
                    <a:gd name="connsiteX103" fmla="*/ 699135 w 1000125"/>
                    <a:gd name="connsiteY103" fmla="*/ 22860 h 539115"/>
                    <a:gd name="connsiteX104" fmla="*/ 710565 w 1000125"/>
                    <a:gd name="connsiteY104" fmla="*/ 26670 h 539115"/>
                    <a:gd name="connsiteX105" fmla="*/ 729615 w 1000125"/>
                    <a:gd name="connsiteY105" fmla="*/ 32385 h 539115"/>
                    <a:gd name="connsiteX106" fmla="*/ 744855 w 1000125"/>
                    <a:gd name="connsiteY106" fmla="*/ 43815 h 539115"/>
                    <a:gd name="connsiteX107" fmla="*/ 756285 w 1000125"/>
                    <a:gd name="connsiteY107" fmla="*/ 51435 h 539115"/>
                    <a:gd name="connsiteX108" fmla="*/ 775335 w 1000125"/>
                    <a:gd name="connsiteY108" fmla="*/ 51435 h 539115"/>
                    <a:gd name="connsiteX109" fmla="*/ 786765 w 1000125"/>
                    <a:gd name="connsiteY109" fmla="*/ 55245 h 539115"/>
                    <a:gd name="connsiteX110" fmla="*/ 790575 w 1000125"/>
                    <a:gd name="connsiteY110" fmla="*/ 74295 h 539115"/>
                    <a:gd name="connsiteX111" fmla="*/ 796290 w 1000125"/>
                    <a:gd name="connsiteY111" fmla="*/ 76200 h 539115"/>
                    <a:gd name="connsiteX112" fmla="*/ 803910 w 1000125"/>
                    <a:gd name="connsiteY112" fmla="*/ 81915 h 539115"/>
                    <a:gd name="connsiteX113" fmla="*/ 821055 w 1000125"/>
                    <a:gd name="connsiteY113" fmla="*/ 87630 h 539115"/>
                    <a:gd name="connsiteX114" fmla="*/ 826770 w 1000125"/>
                    <a:gd name="connsiteY114" fmla="*/ 89535 h 539115"/>
                    <a:gd name="connsiteX115" fmla="*/ 832485 w 1000125"/>
                    <a:gd name="connsiteY115" fmla="*/ 91440 h 539115"/>
                    <a:gd name="connsiteX116" fmla="*/ 843915 w 1000125"/>
                    <a:gd name="connsiteY116" fmla="*/ 99060 h 539115"/>
                    <a:gd name="connsiteX117" fmla="*/ 851535 w 1000125"/>
                    <a:gd name="connsiteY117" fmla="*/ 104775 h 539115"/>
                    <a:gd name="connsiteX118" fmla="*/ 857250 w 1000125"/>
                    <a:gd name="connsiteY118" fmla="*/ 106680 h 539115"/>
                    <a:gd name="connsiteX119" fmla="*/ 862965 w 1000125"/>
                    <a:gd name="connsiteY119" fmla="*/ 110490 h 539115"/>
                    <a:gd name="connsiteX120" fmla="*/ 882015 w 1000125"/>
                    <a:gd name="connsiteY120" fmla="*/ 121920 h 539115"/>
                    <a:gd name="connsiteX121" fmla="*/ 901065 w 1000125"/>
                    <a:gd name="connsiteY121" fmla="*/ 139065 h 539115"/>
                    <a:gd name="connsiteX122" fmla="*/ 908685 w 1000125"/>
                    <a:gd name="connsiteY122" fmla="*/ 148590 h 539115"/>
                    <a:gd name="connsiteX123" fmla="*/ 912495 w 1000125"/>
                    <a:gd name="connsiteY123" fmla="*/ 154305 h 539115"/>
                    <a:gd name="connsiteX124" fmla="*/ 929640 w 1000125"/>
                    <a:gd name="connsiteY124" fmla="*/ 169545 h 539115"/>
                    <a:gd name="connsiteX125" fmla="*/ 937260 w 1000125"/>
                    <a:gd name="connsiteY125" fmla="*/ 180975 h 539115"/>
                    <a:gd name="connsiteX126" fmla="*/ 942975 w 1000125"/>
                    <a:gd name="connsiteY126" fmla="*/ 188595 h 539115"/>
                    <a:gd name="connsiteX127" fmla="*/ 946785 w 1000125"/>
                    <a:gd name="connsiteY127" fmla="*/ 196215 h 539115"/>
                    <a:gd name="connsiteX128" fmla="*/ 952500 w 1000125"/>
                    <a:gd name="connsiteY128" fmla="*/ 201930 h 539115"/>
                    <a:gd name="connsiteX129" fmla="*/ 962025 w 1000125"/>
                    <a:gd name="connsiteY129" fmla="*/ 215265 h 539115"/>
                    <a:gd name="connsiteX130" fmla="*/ 965835 w 1000125"/>
                    <a:gd name="connsiteY130" fmla="*/ 226695 h 539115"/>
                    <a:gd name="connsiteX131" fmla="*/ 973455 w 1000125"/>
                    <a:gd name="connsiteY131" fmla="*/ 241935 h 539115"/>
                    <a:gd name="connsiteX132" fmla="*/ 975360 w 1000125"/>
                    <a:gd name="connsiteY132" fmla="*/ 247650 h 539115"/>
                    <a:gd name="connsiteX133" fmla="*/ 979170 w 1000125"/>
                    <a:gd name="connsiteY133" fmla="*/ 253365 h 539115"/>
                    <a:gd name="connsiteX134" fmla="*/ 981075 w 1000125"/>
                    <a:gd name="connsiteY134" fmla="*/ 259080 h 539115"/>
                    <a:gd name="connsiteX135" fmla="*/ 984885 w 1000125"/>
                    <a:gd name="connsiteY135" fmla="*/ 264795 h 539115"/>
                    <a:gd name="connsiteX136" fmla="*/ 988695 w 1000125"/>
                    <a:gd name="connsiteY136" fmla="*/ 276225 h 539115"/>
                    <a:gd name="connsiteX137" fmla="*/ 992505 w 1000125"/>
                    <a:gd name="connsiteY137" fmla="*/ 289560 h 539115"/>
                    <a:gd name="connsiteX138" fmla="*/ 994410 w 1000125"/>
                    <a:gd name="connsiteY138" fmla="*/ 304800 h 539115"/>
                    <a:gd name="connsiteX139" fmla="*/ 996315 w 1000125"/>
                    <a:gd name="connsiteY139" fmla="*/ 312420 h 539115"/>
                    <a:gd name="connsiteX140" fmla="*/ 1000125 w 1000125"/>
                    <a:gd name="connsiteY140" fmla="*/ 327660 h 539115"/>
                    <a:gd name="connsiteX141" fmla="*/ 996315 w 1000125"/>
                    <a:gd name="connsiteY141" fmla="*/ 445770 h 539115"/>
                    <a:gd name="connsiteX142" fmla="*/ 986790 w 1000125"/>
                    <a:gd name="connsiteY142" fmla="*/ 468630 h 539115"/>
                    <a:gd name="connsiteX143" fmla="*/ 982980 w 1000125"/>
                    <a:gd name="connsiteY143" fmla="*/ 476250 h 539115"/>
                    <a:gd name="connsiteX144" fmla="*/ 979170 w 1000125"/>
                    <a:gd name="connsiteY144" fmla="*/ 481965 h 539115"/>
                    <a:gd name="connsiteX145" fmla="*/ 973455 w 1000125"/>
                    <a:gd name="connsiteY145" fmla="*/ 495300 h 539115"/>
                    <a:gd name="connsiteX146" fmla="*/ 965835 w 1000125"/>
                    <a:gd name="connsiteY146" fmla="*/ 506730 h 539115"/>
                    <a:gd name="connsiteX147" fmla="*/ 958215 w 1000125"/>
                    <a:gd name="connsiteY147" fmla="*/ 518160 h 539115"/>
                    <a:gd name="connsiteX148" fmla="*/ 948690 w 1000125"/>
                    <a:gd name="connsiteY148" fmla="*/ 535305 h 539115"/>
                    <a:gd name="connsiteX149" fmla="*/ 942975 w 1000125"/>
                    <a:gd name="connsiteY149" fmla="*/ 539115 h 539115"/>
                    <a:gd name="connsiteX150" fmla="*/ 937260 w 1000125"/>
                    <a:gd name="connsiteY150" fmla="*/ 537210 h 539115"/>
                    <a:gd name="connsiteX151" fmla="*/ 933450 w 1000125"/>
                    <a:gd name="connsiteY151" fmla="*/ 531495 h 539115"/>
                    <a:gd name="connsiteX152" fmla="*/ 927735 w 1000125"/>
                    <a:gd name="connsiteY152" fmla="*/ 525780 h 539115"/>
                    <a:gd name="connsiteX153" fmla="*/ 914400 w 1000125"/>
                    <a:gd name="connsiteY153" fmla="*/ 510540 h 539115"/>
                    <a:gd name="connsiteX154" fmla="*/ 906780 w 1000125"/>
                    <a:gd name="connsiteY154" fmla="*/ 499110 h 539115"/>
                    <a:gd name="connsiteX155" fmla="*/ 897255 w 1000125"/>
                    <a:gd name="connsiteY155" fmla="*/ 487680 h 539115"/>
                    <a:gd name="connsiteX156" fmla="*/ 891540 w 1000125"/>
                    <a:gd name="connsiteY156" fmla="*/ 483870 h 539115"/>
                    <a:gd name="connsiteX157" fmla="*/ 883920 w 1000125"/>
                    <a:gd name="connsiteY157" fmla="*/ 472440 h 539115"/>
                    <a:gd name="connsiteX158" fmla="*/ 876300 w 1000125"/>
                    <a:gd name="connsiteY158" fmla="*/ 461010 h 539115"/>
                    <a:gd name="connsiteX159" fmla="*/ 870585 w 1000125"/>
                    <a:gd name="connsiteY159" fmla="*/ 455295 h 539115"/>
                    <a:gd name="connsiteX160" fmla="*/ 866775 w 1000125"/>
                    <a:gd name="connsiteY160" fmla="*/ 449580 h 539115"/>
                    <a:gd name="connsiteX161" fmla="*/ 861060 w 1000125"/>
                    <a:gd name="connsiteY161" fmla="*/ 445770 h 539115"/>
                    <a:gd name="connsiteX162" fmla="*/ 851535 w 1000125"/>
                    <a:gd name="connsiteY162" fmla="*/ 436245 h 539115"/>
                    <a:gd name="connsiteX163" fmla="*/ 845820 w 1000125"/>
                    <a:gd name="connsiteY163" fmla="*/ 430530 h 539115"/>
                    <a:gd name="connsiteX164" fmla="*/ 834390 w 1000125"/>
                    <a:gd name="connsiteY164" fmla="*/ 422910 h 539115"/>
                    <a:gd name="connsiteX165" fmla="*/ 828675 w 1000125"/>
                    <a:gd name="connsiteY165" fmla="*/ 419100 h 539115"/>
                    <a:gd name="connsiteX166" fmla="*/ 822960 w 1000125"/>
                    <a:gd name="connsiteY166" fmla="*/ 415290 h 539115"/>
                    <a:gd name="connsiteX167" fmla="*/ 817245 w 1000125"/>
                    <a:gd name="connsiteY167" fmla="*/ 413385 h 539115"/>
                    <a:gd name="connsiteX168" fmla="*/ 805815 w 1000125"/>
                    <a:gd name="connsiteY168" fmla="*/ 405765 h 539115"/>
                    <a:gd name="connsiteX169" fmla="*/ 794385 w 1000125"/>
                    <a:gd name="connsiteY169" fmla="*/ 398145 h 539115"/>
                    <a:gd name="connsiteX170" fmla="*/ 777240 w 1000125"/>
                    <a:gd name="connsiteY170" fmla="*/ 392430 h 539115"/>
                    <a:gd name="connsiteX171" fmla="*/ 771525 w 1000125"/>
                    <a:gd name="connsiteY171" fmla="*/ 390525 h 539115"/>
                    <a:gd name="connsiteX172" fmla="*/ 760095 w 1000125"/>
                    <a:gd name="connsiteY172" fmla="*/ 388620 h 539115"/>
                    <a:gd name="connsiteX173" fmla="*/ 748665 w 1000125"/>
                    <a:gd name="connsiteY173" fmla="*/ 384810 h 539115"/>
                    <a:gd name="connsiteX174" fmla="*/ 742950 w 1000125"/>
                    <a:gd name="connsiteY174" fmla="*/ 382905 h 539115"/>
                    <a:gd name="connsiteX175" fmla="*/ 737235 w 1000125"/>
                    <a:gd name="connsiteY175" fmla="*/ 381000 h 539115"/>
                    <a:gd name="connsiteX176" fmla="*/ 727710 w 1000125"/>
                    <a:gd name="connsiteY176" fmla="*/ 379095 h 539115"/>
                    <a:gd name="connsiteX177" fmla="*/ 716280 w 1000125"/>
                    <a:gd name="connsiteY177" fmla="*/ 375285 h 539115"/>
                    <a:gd name="connsiteX178" fmla="*/ 706755 w 1000125"/>
                    <a:gd name="connsiteY178" fmla="*/ 373380 h 539115"/>
                    <a:gd name="connsiteX179" fmla="*/ 689610 w 1000125"/>
                    <a:gd name="connsiteY179" fmla="*/ 369570 h 539115"/>
                    <a:gd name="connsiteX180" fmla="*/ 678180 w 1000125"/>
                    <a:gd name="connsiteY180" fmla="*/ 367665 h 539115"/>
                    <a:gd name="connsiteX181" fmla="*/ 664845 w 1000125"/>
                    <a:gd name="connsiteY181" fmla="*/ 363855 h 539115"/>
                    <a:gd name="connsiteX182" fmla="*/ 647700 w 1000125"/>
                    <a:gd name="connsiteY182" fmla="*/ 361950 h 539115"/>
                    <a:gd name="connsiteX183" fmla="*/ 611505 w 1000125"/>
                    <a:gd name="connsiteY183" fmla="*/ 358140 h 539115"/>
                    <a:gd name="connsiteX184" fmla="*/ 601980 w 1000125"/>
                    <a:gd name="connsiteY184" fmla="*/ 356235 h 539115"/>
                    <a:gd name="connsiteX185" fmla="*/ 596265 w 1000125"/>
                    <a:gd name="connsiteY185" fmla="*/ 354330 h 539115"/>
                    <a:gd name="connsiteX186" fmla="*/ 548640 w 1000125"/>
                    <a:gd name="connsiteY186" fmla="*/ 361950 h 539115"/>
                    <a:gd name="connsiteX0" fmla="*/ 548640 w 1000125"/>
                    <a:gd name="connsiteY0" fmla="*/ 361950 h 539115"/>
                    <a:gd name="connsiteX1" fmla="*/ 523875 w 1000125"/>
                    <a:gd name="connsiteY1" fmla="*/ 363855 h 539115"/>
                    <a:gd name="connsiteX2" fmla="*/ 518160 w 1000125"/>
                    <a:gd name="connsiteY2" fmla="*/ 365760 h 539115"/>
                    <a:gd name="connsiteX3" fmla="*/ 510540 w 1000125"/>
                    <a:gd name="connsiteY3" fmla="*/ 367665 h 539115"/>
                    <a:gd name="connsiteX4" fmla="*/ 504825 w 1000125"/>
                    <a:gd name="connsiteY4" fmla="*/ 369570 h 539115"/>
                    <a:gd name="connsiteX5" fmla="*/ 495300 w 1000125"/>
                    <a:gd name="connsiteY5" fmla="*/ 371475 h 539115"/>
                    <a:gd name="connsiteX6" fmla="*/ 483870 w 1000125"/>
                    <a:gd name="connsiteY6" fmla="*/ 375285 h 539115"/>
                    <a:gd name="connsiteX7" fmla="*/ 476250 w 1000125"/>
                    <a:gd name="connsiteY7" fmla="*/ 377190 h 539115"/>
                    <a:gd name="connsiteX8" fmla="*/ 470535 w 1000125"/>
                    <a:gd name="connsiteY8" fmla="*/ 379095 h 539115"/>
                    <a:gd name="connsiteX9" fmla="*/ 459105 w 1000125"/>
                    <a:gd name="connsiteY9" fmla="*/ 381000 h 539115"/>
                    <a:gd name="connsiteX10" fmla="*/ 451485 w 1000125"/>
                    <a:gd name="connsiteY10" fmla="*/ 382905 h 539115"/>
                    <a:gd name="connsiteX11" fmla="*/ 445770 w 1000125"/>
                    <a:gd name="connsiteY11" fmla="*/ 384810 h 539115"/>
                    <a:gd name="connsiteX12" fmla="*/ 434340 w 1000125"/>
                    <a:gd name="connsiteY12" fmla="*/ 386715 h 539115"/>
                    <a:gd name="connsiteX13" fmla="*/ 428625 w 1000125"/>
                    <a:gd name="connsiteY13" fmla="*/ 388620 h 539115"/>
                    <a:gd name="connsiteX14" fmla="*/ 419100 w 1000125"/>
                    <a:gd name="connsiteY14" fmla="*/ 390525 h 539115"/>
                    <a:gd name="connsiteX15" fmla="*/ 413385 w 1000125"/>
                    <a:gd name="connsiteY15" fmla="*/ 392430 h 539115"/>
                    <a:gd name="connsiteX16" fmla="*/ 394335 w 1000125"/>
                    <a:gd name="connsiteY16" fmla="*/ 398145 h 539115"/>
                    <a:gd name="connsiteX17" fmla="*/ 377190 w 1000125"/>
                    <a:gd name="connsiteY17" fmla="*/ 403860 h 539115"/>
                    <a:gd name="connsiteX18" fmla="*/ 371475 w 1000125"/>
                    <a:gd name="connsiteY18" fmla="*/ 405765 h 539115"/>
                    <a:gd name="connsiteX19" fmla="*/ 363855 w 1000125"/>
                    <a:gd name="connsiteY19" fmla="*/ 409575 h 539115"/>
                    <a:gd name="connsiteX20" fmla="*/ 352425 w 1000125"/>
                    <a:gd name="connsiteY20" fmla="*/ 413385 h 539115"/>
                    <a:gd name="connsiteX21" fmla="*/ 344805 w 1000125"/>
                    <a:gd name="connsiteY21" fmla="*/ 417195 h 539115"/>
                    <a:gd name="connsiteX22" fmla="*/ 325755 w 1000125"/>
                    <a:gd name="connsiteY22" fmla="*/ 422910 h 539115"/>
                    <a:gd name="connsiteX23" fmla="*/ 308610 w 1000125"/>
                    <a:gd name="connsiteY23" fmla="*/ 428625 h 539115"/>
                    <a:gd name="connsiteX24" fmla="*/ 302895 w 1000125"/>
                    <a:gd name="connsiteY24" fmla="*/ 430530 h 539115"/>
                    <a:gd name="connsiteX25" fmla="*/ 295275 w 1000125"/>
                    <a:gd name="connsiteY25" fmla="*/ 432435 h 539115"/>
                    <a:gd name="connsiteX26" fmla="*/ 276225 w 1000125"/>
                    <a:gd name="connsiteY26" fmla="*/ 436245 h 539115"/>
                    <a:gd name="connsiteX27" fmla="*/ 268605 w 1000125"/>
                    <a:gd name="connsiteY27" fmla="*/ 438150 h 539115"/>
                    <a:gd name="connsiteX28" fmla="*/ 253365 w 1000125"/>
                    <a:gd name="connsiteY28" fmla="*/ 440055 h 539115"/>
                    <a:gd name="connsiteX29" fmla="*/ 203835 w 1000125"/>
                    <a:gd name="connsiteY29" fmla="*/ 440055 h 539115"/>
                    <a:gd name="connsiteX30" fmla="*/ 192405 w 1000125"/>
                    <a:gd name="connsiteY30" fmla="*/ 438150 h 539115"/>
                    <a:gd name="connsiteX31" fmla="*/ 165735 w 1000125"/>
                    <a:gd name="connsiteY31" fmla="*/ 436245 h 539115"/>
                    <a:gd name="connsiteX32" fmla="*/ 156210 w 1000125"/>
                    <a:gd name="connsiteY32" fmla="*/ 434340 h 539115"/>
                    <a:gd name="connsiteX33" fmla="*/ 142875 w 1000125"/>
                    <a:gd name="connsiteY33" fmla="*/ 432435 h 539115"/>
                    <a:gd name="connsiteX34" fmla="*/ 137160 w 1000125"/>
                    <a:gd name="connsiteY34" fmla="*/ 430530 h 539115"/>
                    <a:gd name="connsiteX35" fmla="*/ 129540 w 1000125"/>
                    <a:gd name="connsiteY35" fmla="*/ 428625 h 539115"/>
                    <a:gd name="connsiteX36" fmla="*/ 120015 w 1000125"/>
                    <a:gd name="connsiteY36" fmla="*/ 426720 h 539115"/>
                    <a:gd name="connsiteX37" fmla="*/ 104775 w 1000125"/>
                    <a:gd name="connsiteY37" fmla="*/ 422910 h 539115"/>
                    <a:gd name="connsiteX38" fmla="*/ 89535 w 1000125"/>
                    <a:gd name="connsiteY38" fmla="*/ 421005 h 539115"/>
                    <a:gd name="connsiteX39" fmla="*/ 78105 w 1000125"/>
                    <a:gd name="connsiteY39" fmla="*/ 417195 h 539115"/>
                    <a:gd name="connsiteX40" fmla="*/ 72390 w 1000125"/>
                    <a:gd name="connsiteY40" fmla="*/ 415290 h 539115"/>
                    <a:gd name="connsiteX41" fmla="*/ 64770 w 1000125"/>
                    <a:gd name="connsiteY41" fmla="*/ 413385 h 539115"/>
                    <a:gd name="connsiteX42" fmla="*/ 59055 w 1000125"/>
                    <a:gd name="connsiteY42" fmla="*/ 411480 h 539115"/>
                    <a:gd name="connsiteX43" fmla="*/ 47625 w 1000125"/>
                    <a:gd name="connsiteY43" fmla="*/ 409575 h 539115"/>
                    <a:gd name="connsiteX44" fmla="*/ 36195 w 1000125"/>
                    <a:gd name="connsiteY44" fmla="*/ 401955 h 539115"/>
                    <a:gd name="connsiteX45" fmla="*/ 30480 w 1000125"/>
                    <a:gd name="connsiteY45" fmla="*/ 398145 h 539115"/>
                    <a:gd name="connsiteX46" fmla="*/ 22860 w 1000125"/>
                    <a:gd name="connsiteY46" fmla="*/ 386715 h 539115"/>
                    <a:gd name="connsiteX47" fmla="*/ 19050 w 1000125"/>
                    <a:gd name="connsiteY47" fmla="*/ 381000 h 539115"/>
                    <a:gd name="connsiteX48" fmla="*/ 13335 w 1000125"/>
                    <a:gd name="connsiteY48" fmla="*/ 367665 h 539115"/>
                    <a:gd name="connsiteX49" fmla="*/ 11430 w 1000125"/>
                    <a:gd name="connsiteY49" fmla="*/ 358140 h 539115"/>
                    <a:gd name="connsiteX50" fmla="*/ 5715 w 1000125"/>
                    <a:gd name="connsiteY50" fmla="*/ 337185 h 539115"/>
                    <a:gd name="connsiteX51" fmla="*/ 3810 w 1000125"/>
                    <a:gd name="connsiteY51" fmla="*/ 325755 h 539115"/>
                    <a:gd name="connsiteX52" fmla="*/ 0 w 1000125"/>
                    <a:gd name="connsiteY52" fmla="*/ 314325 h 539115"/>
                    <a:gd name="connsiteX53" fmla="*/ 1905 w 1000125"/>
                    <a:gd name="connsiteY53" fmla="*/ 270510 h 539115"/>
                    <a:gd name="connsiteX54" fmla="*/ 9525 w 1000125"/>
                    <a:gd name="connsiteY54" fmla="*/ 255270 h 539115"/>
                    <a:gd name="connsiteX55" fmla="*/ 19050 w 1000125"/>
                    <a:gd name="connsiteY55" fmla="*/ 240030 h 539115"/>
                    <a:gd name="connsiteX56" fmla="*/ 20955 w 1000125"/>
                    <a:gd name="connsiteY56" fmla="*/ 234315 h 539115"/>
                    <a:gd name="connsiteX57" fmla="*/ 28575 w 1000125"/>
                    <a:gd name="connsiteY57" fmla="*/ 222885 h 539115"/>
                    <a:gd name="connsiteX58" fmla="*/ 30480 w 1000125"/>
                    <a:gd name="connsiteY58" fmla="*/ 217170 h 539115"/>
                    <a:gd name="connsiteX59" fmla="*/ 40005 w 1000125"/>
                    <a:gd name="connsiteY59" fmla="*/ 205740 h 539115"/>
                    <a:gd name="connsiteX60" fmla="*/ 43815 w 1000125"/>
                    <a:gd name="connsiteY60" fmla="*/ 194310 h 539115"/>
                    <a:gd name="connsiteX61" fmla="*/ 47625 w 1000125"/>
                    <a:gd name="connsiteY61" fmla="*/ 182880 h 539115"/>
                    <a:gd name="connsiteX62" fmla="*/ 49530 w 1000125"/>
                    <a:gd name="connsiteY62" fmla="*/ 177165 h 539115"/>
                    <a:gd name="connsiteX63" fmla="*/ 51435 w 1000125"/>
                    <a:gd name="connsiteY63" fmla="*/ 169545 h 539115"/>
                    <a:gd name="connsiteX64" fmla="*/ 55245 w 1000125"/>
                    <a:gd name="connsiteY64" fmla="*/ 163830 h 539115"/>
                    <a:gd name="connsiteX65" fmla="*/ 60960 w 1000125"/>
                    <a:gd name="connsiteY65" fmla="*/ 144780 h 539115"/>
                    <a:gd name="connsiteX66" fmla="*/ 62865 w 1000125"/>
                    <a:gd name="connsiteY66" fmla="*/ 139065 h 539115"/>
                    <a:gd name="connsiteX67" fmla="*/ 66675 w 1000125"/>
                    <a:gd name="connsiteY67" fmla="*/ 133350 h 539115"/>
                    <a:gd name="connsiteX68" fmla="*/ 68580 w 1000125"/>
                    <a:gd name="connsiteY68" fmla="*/ 127635 h 539115"/>
                    <a:gd name="connsiteX69" fmla="*/ 74295 w 1000125"/>
                    <a:gd name="connsiteY69" fmla="*/ 121920 h 539115"/>
                    <a:gd name="connsiteX70" fmla="*/ 93345 w 1000125"/>
                    <a:gd name="connsiteY70" fmla="*/ 99060 h 539115"/>
                    <a:gd name="connsiteX71" fmla="*/ 99060 w 1000125"/>
                    <a:gd name="connsiteY71" fmla="*/ 97155 h 539115"/>
                    <a:gd name="connsiteX72" fmla="*/ 112395 w 1000125"/>
                    <a:gd name="connsiteY72" fmla="*/ 89535 h 539115"/>
                    <a:gd name="connsiteX73" fmla="*/ 120015 w 1000125"/>
                    <a:gd name="connsiteY73" fmla="*/ 85725 h 539115"/>
                    <a:gd name="connsiteX74" fmla="*/ 129540 w 1000125"/>
                    <a:gd name="connsiteY74" fmla="*/ 80010 h 539115"/>
                    <a:gd name="connsiteX75" fmla="*/ 144780 w 1000125"/>
                    <a:gd name="connsiteY75" fmla="*/ 78105 h 539115"/>
                    <a:gd name="connsiteX76" fmla="*/ 175260 w 1000125"/>
                    <a:gd name="connsiteY76" fmla="*/ 72390 h 539115"/>
                    <a:gd name="connsiteX77" fmla="*/ 194310 w 1000125"/>
                    <a:gd name="connsiteY77" fmla="*/ 62865 h 539115"/>
                    <a:gd name="connsiteX78" fmla="*/ 201930 w 1000125"/>
                    <a:gd name="connsiteY78" fmla="*/ 59055 h 539115"/>
                    <a:gd name="connsiteX79" fmla="*/ 207645 w 1000125"/>
                    <a:gd name="connsiteY79" fmla="*/ 53340 h 539115"/>
                    <a:gd name="connsiteX80" fmla="*/ 213360 w 1000125"/>
                    <a:gd name="connsiteY80" fmla="*/ 51435 h 539115"/>
                    <a:gd name="connsiteX81" fmla="*/ 219075 w 1000125"/>
                    <a:gd name="connsiteY81" fmla="*/ 47625 h 539115"/>
                    <a:gd name="connsiteX82" fmla="*/ 226695 w 1000125"/>
                    <a:gd name="connsiteY82" fmla="*/ 45720 h 539115"/>
                    <a:gd name="connsiteX83" fmla="*/ 238125 w 1000125"/>
                    <a:gd name="connsiteY83" fmla="*/ 41910 h 539115"/>
                    <a:gd name="connsiteX84" fmla="*/ 253365 w 1000125"/>
                    <a:gd name="connsiteY84" fmla="*/ 34290 h 539115"/>
                    <a:gd name="connsiteX85" fmla="*/ 259080 w 1000125"/>
                    <a:gd name="connsiteY85" fmla="*/ 30480 h 539115"/>
                    <a:gd name="connsiteX86" fmla="*/ 266700 w 1000125"/>
                    <a:gd name="connsiteY86" fmla="*/ 28575 h 539115"/>
                    <a:gd name="connsiteX87" fmla="*/ 278130 w 1000125"/>
                    <a:gd name="connsiteY87" fmla="*/ 24765 h 539115"/>
                    <a:gd name="connsiteX88" fmla="*/ 287655 w 1000125"/>
                    <a:gd name="connsiteY88" fmla="*/ 22860 h 539115"/>
                    <a:gd name="connsiteX89" fmla="*/ 304800 w 1000125"/>
                    <a:gd name="connsiteY89" fmla="*/ 17145 h 539115"/>
                    <a:gd name="connsiteX90" fmla="*/ 318135 w 1000125"/>
                    <a:gd name="connsiteY90" fmla="*/ 13335 h 539115"/>
                    <a:gd name="connsiteX91" fmla="*/ 350520 w 1000125"/>
                    <a:gd name="connsiteY91" fmla="*/ 9525 h 539115"/>
                    <a:gd name="connsiteX92" fmla="*/ 361950 w 1000125"/>
                    <a:gd name="connsiteY92" fmla="*/ 7620 h 539115"/>
                    <a:gd name="connsiteX93" fmla="*/ 382905 w 1000125"/>
                    <a:gd name="connsiteY93" fmla="*/ 5715 h 539115"/>
                    <a:gd name="connsiteX94" fmla="*/ 388620 w 1000125"/>
                    <a:gd name="connsiteY94" fmla="*/ 3810 h 539115"/>
                    <a:gd name="connsiteX95" fmla="*/ 441960 w 1000125"/>
                    <a:gd name="connsiteY95" fmla="*/ 0 h 539115"/>
                    <a:gd name="connsiteX96" fmla="*/ 592455 w 1000125"/>
                    <a:gd name="connsiteY96" fmla="*/ 1905 h 539115"/>
                    <a:gd name="connsiteX97" fmla="*/ 613410 w 1000125"/>
                    <a:gd name="connsiteY97" fmla="*/ 5715 h 539115"/>
                    <a:gd name="connsiteX98" fmla="*/ 628650 w 1000125"/>
                    <a:gd name="connsiteY98" fmla="*/ 7620 h 539115"/>
                    <a:gd name="connsiteX99" fmla="*/ 651510 w 1000125"/>
                    <a:gd name="connsiteY99" fmla="*/ 11430 h 539115"/>
                    <a:gd name="connsiteX100" fmla="*/ 664845 w 1000125"/>
                    <a:gd name="connsiteY100" fmla="*/ 15240 h 539115"/>
                    <a:gd name="connsiteX101" fmla="*/ 681990 w 1000125"/>
                    <a:gd name="connsiteY101" fmla="*/ 19050 h 539115"/>
                    <a:gd name="connsiteX102" fmla="*/ 687705 w 1000125"/>
                    <a:gd name="connsiteY102" fmla="*/ 20955 h 539115"/>
                    <a:gd name="connsiteX103" fmla="*/ 699135 w 1000125"/>
                    <a:gd name="connsiteY103" fmla="*/ 22860 h 539115"/>
                    <a:gd name="connsiteX104" fmla="*/ 710565 w 1000125"/>
                    <a:gd name="connsiteY104" fmla="*/ 26670 h 539115"/>
                    <a:gd name="connsiteX105" fmla="*/ 729615 w 1000125"/>
                    <a:gd name="connsiteY105" fmla="*/ 32385 h 539115"/>
                    <a:gd name="connsiteX106" fmla="*/ 744855 w 1000125"/>
                    <a:gd name="connsiteY106" fmla="*/ 43815 h 539115"/>
                    <a:gd name="connsiteX107" fmla="*/ 756285 w 1000125"/>
                    <a:gd name="connsiteY107" fmla="*/ 40005 h 539115"/>
                    <a:gd name="connsiteX108" fmla="*/ 775335 w 1000125"/>
                    <a:gd name="connsiteY108" fmla="*/ 51435 h 539115"/>
                    <a:gd name="connsiteX109" fmla="*/ 786765 w 1000125"/>
                    <a:gd name="connsiteY109" fmla="*/ 55245 h 539115"/>
                    <a:gd name="connsiteX110" fmla="*/ 790575 w 1000125"/>
                    <a:gd name="connsiteY110" fmla="*/ 74295 h 539115"/>
                    <a:gd name="connsiteX111" fmla="*/ 796290 w 1000125"/>
                    <a:gd name="connsiteY111" fmla="*/ 76200 h 539115"/>
                    <a:gd name="connsiteX112" fmla="*/ 803910 w 1000125"/>
                    <a:gd name="connsiteY112" fmla="*/ 81915 h 539115"/>
                    <a:gd name="connsiteX113" fmla="*/ 821055 w 1000125"/>
                    <a:gd name="connsiteY113" fmla="*/ 87630 h 539115"/>
                    <a:gd name="connsiteX114" fmla="*/ 826770 w 1000125"/>
                    <a:gd name="connsiteY114" fmla="*/ 89535 h 539115"/>
                    <a:gd name="connsiteX115" fmla="*/ 832485 w 1000125"/>
                    <a:gd name="connsiteY115" fmla="*/ 91440 h 539115"/>
                    <a:gd name="connsiteX116" fmla="*/ 843915 w 1000125"/>
                    <a:gd name="connsiteY116" fmla="*/ 99060 h 539115"/>
                    <a:gd name="connsiteX117" fmla="*/ 851535 w 1000125"/>
                    <a:gd name="connsiteY117" fmla="*/ 104775 h 539115"/>
                    <a:gd name="connsiteX118" fmla="*/ 857250 w 1000125"/>
                    <a:gd name="connsiteY118" fmla="*/ 106680 h 539115"/>
                    <a:gd name="connsiteX119" fmla="*/ 862965 w 1000125"/>
                    <a:gd name="connsiteY119" fmla="*/ 110490 h 539115"/>
                    <a:gd name="connsiteX120" fmla="*/ 882015 w 1000125"/>
                    <a:gd name="connsiteY120" fmla="*/ 121920 h 539115"/>
                    <a:gd name="connsiteX121" fmla="*/ 901065 w 1000125"/>
                    <a:gd name="connsiteY121" fmla="*/ 139065 h 539115"/>
                    <a:gd name="connsiteX122" fmla="*/ 908685 w 1000125"/>
                    <a:gd name="connsiteY122" fmla="*/ 148590 h 539115"/>
                    <a:gd name="connsiteX123" fmla="*/ 912495 w 1000125"/>
                    <a:gd name="connsiteY123" fmla="*/ 154305 h 539115"/>
                    <a:gd name="connsiteX124" fmla="*/ 929640 w 1000125"/>
                    <a:gd name="connsiteY124" fmla="*/ 169545 h 539115"/>
                    <a:gd name="connsiteX125" fmla="*/ 937260 w 1000125"/>
                    <a:gd name="connsiteY125" fmla="*/ 180975 h 539115"/>
                    <a:gd name="connsiteX126" fmla="*/ 942975 w 1000125"/>
                    <a:gd name="connsiteY126" fmla="*/ 188595 h 539115"/>
                    <a:gd name="connsiteX127" fmla="*/ 946785 w 1000125"/>
                    <a:gd name="connsiteY127" fmla="*/ 196215 h 539115"/>
                    <a:gd name="connsiteX128" fmla="*/ 952500 w 1000125"/>
                    <a:gd name="connsiteY128" fmla="*/ 201930 h 539115"/>
                    <a:gd name="connsiteX129" fmla="*/ 962025 w 1000125"/>
                    <a:gd name="connsiteY129" fmla="*/ 215265 h 539115"/>
                    <a:gd name="connsiteX130" fmla="*/ 965835 w 1000125"/>
                    <a:gd name="connsiteY130" fmla="*/ 226695 h 539115"/>
                    <a:gd name="connsiteX131" fmla="*/ 973455 w 1000125"/>
                    <a:gd name="connsiteY131" fmla="*/ 241935 h 539115"/>
                    <a:gd name="connsiteX132" fmla="*/ 975360 w 1000125"/>
                    <a:gd name="connsiteY132" fmla="*/ 247650 h 539115"/>
                    <a:gd name="connsiteX133" fmla="*/ 979170 w 1000125"/>
                    <a:gd name="connsiteY133" fmla="*/ 253365 h 539115"/>
                    <a:gd name="connsiteX134" fmla="*/ 981075 w 1000125"/>
                    <a:gd name="connsiteY134" fmla="*/ 259080 h 539115"/>
                    <a:gd name="connsiteX135" fmla="*/ 984885 w 1000125"/>
                    <a:gd name="connsiteY135" fmla="*/ 264795 h 539115"/>
                    <a:gd name="connsiteX136" fmla="*/ 988695 w 1000125"/>
                    <a:gd name="connsiteY136" fmla="*/ 276225 h 539115"/>
                    <a:gd name="connsiteX137" fmla="*/ 992505 w 1000125"/>
                    <a:gd name="connsiteY137" fmla="*/ 289560 h 539115"/>
                    <a:gd name="connsiteX138" fmla="*/ 994410 w 1000125"/>
                    <a:gd name="connsiteY138" fmla="*/ 304800 h 539115"/>
                    <a:gd name="connsiteX139" fmla="*/ 996315 w 1000125"/>
                    <a:gd name="connsiteY139" fmla="*/ 312420 h 539115"/>
                    <a:gd name="connsiteX140" fmla="*/ 1000125 w 1000125"/>
                    <a:gd name="connsiteY140" fmla="*/ 327660 h 539115"/>
                    <a:gd name="connsiteX141" fmla="*/ 996315 w 1000125"/>
                    <a:gd name="connsiteY141" fmla="*/ 445770 h 539115"/>
                    <a:gd name="connsiteX142" fmla="*/ 986790 w 1000125"/>
                    <a:gd name="connsiteY142" fmla="*/ 468630 h 539115"/>
                    <a:gd name="connsiteX143" fmla="*/ 982980 w 1000125"/>
                    <a:gd name="connsiteY143" fmla="*/ 476250 h 539115"/>
                    <a:gd name="connsiteX144" fmla="*/ 979170 w 1000125"/>
                    <a:gd name="connsiteY144" fmla="*/ 481965 h 539115"/>
                    <a:gd name="connsiteX145" fmla="*/ 973455 w 1000125"/>
                    <a:gd name="connsiteY145" fmla="*/ 495300 h 539115"/>
                    <a:gd name="connsiteX146" fmla="*/ 965835 w 1000125"/>
                    <a:gd name="connsiteY146" fmla="*/ 506730 h 539115"/>
                    <a:gd name="connsiteX147" fmla="*/ 958215 w 1000125"/>
                    <a:gd name="connsiteY147" fmla="*/ 518160 h 539115"/>
                    <a:gd name="connsiteX148" fmla="*/ 948690 w 1000125"/>
                    <a:gd name="connsiteY148" fmla="*/ 535305 h 539115"/>
                    <a:gd name="connsiteX149" fmla="*/ 942975 w 1000125"/>
                    <a:gd name="connsiteY149" fmla="*/ 539115 h 539115"/>
                    <a:gd name="connsiteX150" fmla="*/ 937260 w 1000125"/>
                    <a:gd name="connsiteY150" fmla="*/ 537210 h 539115"/>
                    <a:gd name="connsiteX151" fmla="*/ 933450 w 1000125"/>
                    <a:gd name="connsiteY151" fmla="*/ 531495 h 539115"/>
                    <a:gd name="connsiteX152" fmla="*/ 927735 w 1000125"/>
                    <a:gd name="connsiteY152" fmla="*/ 525780 h 539115"/>
                    <a:gd name="connsiteX153" fmla="*/ 914400 w 1000125"/>
                    <a:gd name="connsiteY153" fmla="*/ 510540 h 539115"/>
                    <a:gd name="connsiteX154" fmla="*/ 906780 w 1000125"/>
                    <a:gd name="connsiteY154" fmla="*/ 499110 h 539115"/>
                    <a:gd name="connsiteX155" fmla="*/ 897255 w 1000125"/>
                    <a:gd name="connsiteY155" fmla="*/ 487680 h 539115"/>
                    <a:gd name="connsiteX156" fmla="*/ 891540 w 1000125"/>
                    <a:gd name="connsiteY156" fmla="*/ 483870 h 539115"/>
                    <a:gd name="connsiteX157" fmla="*/ 883920 w 1000125"/>
                    <a:gd name="connsiteY157" fmla="*/ 472440 h 539115"/>
                    <a:gd name="connsiteX158" fmla="*/ 876300 w 1000125"/>
                    <a:gd name="connsiteY158" fmla="*/ 461010 h 539115"/>
                    <a:gd name="connsiteX159" fmla="*/ 870585 w 1000125"/>
                    <a:gd name="connsiteY159" fmla="*/ 455295 h 539115"/>
                    <a:gd name="connsiteX160" fmla="*/ 866775 w 1000125"/>
                    <a:gd name="connsiteY160" fmla="*/ 449580 h 539115"/>
                    <a:gd name="connsiteX161" fmla="*/ 861060 w 1000125"/>
                    <a:gd name="connsiteY161" fmla="*/ 445770 h 539115"/>
                    <a:gd name="connsiteX162" fmla="*/ 851535 w 1000125"/>
                    <a:gd name="connsiteY162" fmla="*/ 436245 h 539115"/>
                    <a:gd name="connsiteX163" fmla="*/ 845820 w 1000125"/>
                    <a:gd name="connsiteY163" fmla="*/ 430530 h 539115"/>
                    <a:gd name="connsiteX164" fmla="*/ 834390 w 1000125"/>
                    <a:gd name="connsiteY164" fmla="*/ 422910 h 539115"/>
                    <a:gd name="connsiteX165" fmla="*/ 828675 w 1000125"/>
                    <a:gd name="connsiteY165" fmla="*/ 419100 h 539115"/>
                    <a:gd name="connsiteX166" fmla="*/ 822960 w 1000125"/>
                    <a:gd name="connsiteY166" fmla="*/ 415290 h 539115"/>
                    <a:gd name="connsiteX167" fmla="*/ 817245 w 1000125"/>
                    <a:gd name="connsiteY167" fmla="*/ 413385 h 539115"/>
                    <a:gd name="connsiteX168" fmla="*/ 805815 w 1000125"/>
                    <a:gd name="connsiteY168" fmla="*/ 405765 h 539115"/>
                    <a:gd name="connsiteX169" fmla="*/ 794385 w 1000125"/>
                    <a:gd name="connsiteY169" fmla="*/ 398145 h 539115"/>
                    <a:gd name="connsiteX170" fmla="*/ 777240 w 1000125"/>
                    <a:gd name="connsiteY170" fmla="*/ 392430 h 539115"/>
                    <a:gd name="connsiteX171" fmla="*/ 771525 w 1000125"/>
                    <a:gd name="connsiteY171" fmla="*/ 390525 h 539115"/>
                    <a:gd name="connsiteX172" fmla="*/ 760095 w 1000125"/>
                    <a:gd name="connsiteY172" fmla="*/ 388620 h 539115"/>
                    <a:gd name="connsiteX173" fmla="*/ 748665 w 1000125"/>
                    <a:gd name="connsiteY173" fmla="*/ 384810 h 539115"/>
                    <a:gd name="connsiteX174" fmla="*/ 742950 w 1000125"/>
                    <a:gd name="connsiteY174" fmla="*/ 382905 h 539115"/>
                    <a:gd name="connsiteX175" fmla="*/ 737235 w 1000125"/>
                    <a:gd name="connsiteY175" fmla="*/ 381000 h 539115"/>
                    <a:gd name="connsiteX176" fmla="*/ 727710 w 1000125"/>
                    <a:gd name="connsiteY176" fmla="*/ 379095 h 539115"/>
                    <a:gd name="connsiteX177" fmla="*/ 716280 w 1000125"/>
                    <a:gd name="connsiteY177" fmla="*/ 375285 h 539115"/>
                    <a:gd name="connsiteX178" fmla="*/ 706755 w 1000125"/>
                    <a:gd name="connsiteY178" fmla="*/ 373380 h 539115"/>
                    <a:gd name="connsiteX179" fmla="*/ 689610 w 1000125"/>
                    <a:gd name="connsiteY179" fmla="*/ 369570 h 539115"/>
                    <a:gd name="connsiteX180" fmla="*/ 678180 w 1000125"/>
                    <a:gd name="connsiteY180" fmla="*/ 367665 h 539115"/>
                    <a:gd name="connsiteX181" fmla="*/ 664845 w 1000125"/>
                    <a:gd name="connsiteY181" fmla="*/ 363855 h 539115"/>
                    <a:gd name="connsiteX182" fmla="*/ 647700 w 1000125"/>
                    <a:gd name="connsiteY182" fmla="*/ 361950 h 539115"/>
                    <a:gd name="connsiteX183" fmla="*/ 611505 w 1000125"/>
                    <a:gd name="connsiteY183" fmla="*/ 358140 h 539115"/>
                    <a:gd name="connsiteX184" fmla="*/ 601980 w 1000125"/>
                    <a:gd name="connsiteY184" fmla="*/ 356235 h 539115"/>
                    <a:gd name="connsiteX185" fmla="*/ 596265 w 1000125"/>
                    <a:gd name="connsiteY185" fmla="*/ 354330 h 539115"/>
                    <a:gd name="connsiteX186" fmla="*/ 548640 w 1000125"/>
                    <a:gd name="connsiteY186" fmla="*/ 361950 h 539115"/>
                    <a:gd name="connsiteX0" fmla="*/ 548640 w 1000125"/>
                    <a:gd name="connsiteY0" fmla="*/ 361950 h 539115"/>
                    <a:gd name="connsiteX1" fmla="*/ 523875 w 1000125"/>
                    <a:gd name="connsiteY1" fmla="*/ 363855 h 539115"/>
                    <a:gd name="connsiteX2" fmla="*/ 518160 w 1000125"/>
                    <a:gd name="connsiteY2" fmla="*/ 365760 h 539115"/>
                    <a:gd name="connsiteX3" fmla="*/ 510540 w 1000125"/>
                    <a:gd name="connsiteY3" fmla="*/ 367665 h 539115"/>
                    <a:gd name="connsiteX4" fmla="*/ 504825 w 1000125"/>
                    <a:gd name="connsiteY4" fmla="*/ 369570 h 539115"/>
                    <a:gd name="connsiteX5" fmla="*/ 495300 w 1000125"/>
                    <a:gd name="connsiteY5" fmla="*/ 371475 h 539115"/>
                    <a:gd name="connsiteX6" fmla="*/ 483870 w 1000125"/>
                    <a:gd name="connsiteY6" fmla="*/ 375285 h 539115"/>
                    <a:gd name="connsiteX7" fmla="*/ 476250 w 1000125"/>
                    <a:gd name="connsiteY7" fmla="*/ 377190 h 539115"/>
                    <a:gd name="connsiteX8" fmla="*/ 470535 w 1000125"/>
                    <a:gd name="connsiteY8" fmla="*/ 379095 h 539115"/>
                    <a:gd name="connsiteX9" fmla="*/ 459105 w 1000125"/>
                    <a:gd name="connsiteY9" fmla="*/ 381000 h 539115"/>
                    <a:gd name="connsiteX10" fmla="*/ 451485 w 1000125"/>
                    <a:gd name="connsiteY10" fmla="*/ 382905 h 539115"/>
                    <a:gd name="connsiteX11" fmla="*/ 445770 w 1000125"/>
                    <a:gd name="connsiteY11" fmla="*/ 384810 h 539115"/>
                    <a:gd name="connsiteX12" fmla="*/ 434340 w 1000125"/>
                    <a:gd name="connsiteY12" fmla="*/ 386715 h 539115"/>
                    <a:gd name="connsiteX13" fmla="*/ 428625 w 1000125"/>
                    <a:gd name="connsiteY13" fmla="*/ 388620 h 539115"/>
                    <a:gd name="connsiteX14" fmla="*/ 419100 w 1000125"/>
                    <a:gd name="connsiteY14" fmla="*/ 390525 h 539115"/>
                    <a:gd name="connsiteX15" fmla="*/ 413385 w 1000125"/>
                    <a:gd name="connsiteY15" fmla="*/ 392430 h 539115"/>
                    <a:gd name="connsiteX16" fmla="*/ 394335 w 1000125"/>
                    <a:gd name="connsiteY16" fmla="*/ 398145 h 539115"/>
                    <a:gd name="connsiteX17" fmla="*/ 377190 w 1000125"/>
                    <a:gd name="connsiteY17" fmla="*/ 403860 h 539115"/>
                    <a:gd name="connsiteX18" fmla="*/ 371475 w 1000125"/>
                    <a:gd name="connsiteY18" fmla="*/ 405765 h 539115"/>
                    <a:gd name="connsiteX19" fmla="*/ 363855 w 1000125"/>
                    <a:gd name="connsiteY19" fmla="*/ 409575 h 539115"/>
                    <a:gd name="connsiteX20" fmla="*/ 352425 w 1000125"/>
                    <a:gd name="connsiteY20" fmla="*/ 413385 h 539115"/>
                    <a:gd name="connsiteX21" fmla="*/ 344805 w 1000125"/>
                    <a:gd name="connsiteY21" fmla="*/ 417195 h 539115"/>
                    <a:gd name="connsiteX22" fmla="*/ 325755 w 1000125"/>
                    <a:gd name="connsiteY22" fmla="*/ 422910 h 539115"/>
                    <a:gd name="connsiteX23" fmla="*/ 308610 w 1000125"/>
                    <a:gd name="connsiteY23" fmla="*/ 428625 h 539115"/>
                    <a:gd name="connsiteX24" fmla="*/ 302895 w 1000125"/>
                    <a:gd name="connsiteY24" fmla="*/ 430530 h 539115"/>
                    <a:gd name="connsiteX25" fmla="*/ 295275 w 1000125"/>
                    <a:gd name="connsiteY25" fmla="*/ 432435 h 539115"/>
                    <a:gd name="connsiteX26" fmla="*/ 276225 w 1000125"/>
                    <a:gd name="connsiteY26" fmla="*/ 436245 h 539115"/>
                    <a:gd name="connsiteX27" fmla="*/ 268605 w 1000125"/>
                    <a:gd name="connsiteY27" fmla="*/ 438150 h 539115"/>
                    <a:gd name="connsiteX28" fmla="*/ 253365 w 1000125"/>
                    <a:gd name="connsiteY28" fmla="*/ 440055 h 539115"/>
                    <a:gd name="connsiteX29" fmla="*/ 203835 w 1000125"/>
                    <a:gd name="connsiteY29" fmla="*/ 440055 h 539115"/>
                    <a:gd name="connsiteX30" fmla="*/ 192405 w 1000125"/>
                    <a:gd name="connsiteY30" fmla="*/ 438150 h 539115"/>
                    <a:gd name="connsiteX31" fmla="*/ 165735 w 1000125"/>
                    <a:gd name="connsiteY31" fmla="*/ 436245 h 539115"/>
                    <a:gd name="connsiteX32" fmla="*/ 156210 w 1000125"/>
                    <a:gd name="connsiteY32" fmla="*/ 434340 h 539115"/>
                    <a:gd name="connsiteX33" fmla="*/ 142875 w 1000125"/>
                    <a:gd name="connsiteY33" fmla="*/ 432435 h 539115"/>
                    <a:gd name="connsiteX34" fmla="*/ 137160 w 1000125"/>
                    <a:gd name="connsiteY34" fmla="*/ 430530 h 539115"/>
                    <a:gd name="connsiteX35" fmla="*/ 129540 w 1000125"/>
                    <a:gd name="connsiteY35" fmla="*/ 428625 h 539115"/>
                    <a:gd name="connsiteX36" fmla="*/ 120015 w 1000125"/>
                    <a:gd name="connsiteY36" fmla="*/ 426720 h 539115"/>
                    <a:gd name="connsiteX37" fmla="*/ 104775 w 1000125"/>
                    <a:gd name="connsiteY37" fmla="*/ 422910 h 539115"/>
                    <a:gd name="connsiteX38" fmla="*/ 89535 w 1000125"/>
                    <a:gd name="connsiteY38" fmla="*/ 421005 h 539115"/>
                    <a:gd name="connsiteX39" fmla="*/ 78105 w 1000125"/>
                    <a:gd name="connsiteY39" fmla="*/ 417195 h 539115"/>
                    <a:gd name="connsiteX40" fmla="*/ 72390 w 1000125"/>
                    <a:gd name="connsiteY40" fmla="*/ 415290 h 539115"/>
                    <a:gd name="connsiteX41" fmla="*/ 64770 w 1000125"/>
                    <a:gd name="connsiteY41" fmla="*/ 413385 h 539115"/>
                    <a:gd name="connsiteX42" fmla="*/ 59055 w 1000125"/>
                    <a:gd name="connsiteY42" fmla="*/ 411480 h 539115"/>
                    <a:gd name="connsiteX43" fmla="*/ 47625 w 1000125"/>
                    <a:gd name="connsiteY43" fmla="*/ 409575 h 539115"/>
                    <a:gd name="connsiteX44" fmla="*/ 36195 w 1000125"/>
                    <a:gd name="connsiteY44" fmla="*/ 401955 h 539115"/>
                    <a:gd name="connsiteX45" fmla="*/ 30480 w 1000125"/>
                    <a:gd name="connsiteY45" fmla="*/ 398145 h 539115"/>
                    <a:gd name="connsiteX46" fmla="*/ 22860 w 1000125"/>
                    <a:gd name="connsiteY46" fmla="*/ 386715 h 539115"/>
                    <a:gd name="connsiteX47" fmla="*/ 19050 w 1000125"/>
                    <a:gd name="connsiteY47" fmla="*/ 381000 h 539115"/>
                    <a:gd name="connsiteX48" fmla="*/ 13335 w 1000125"/>
                    <a:gd name="connsiteY48" fmla="*/ 367665 h 539115"/>
                    <a:gd name="connsiteX49" fmla="*/ 11430 w 1000125"/>
                    <a:gd name="connsiteY49" fmla="*/ 358140 h 539115"/>
                    <a:gd name="connsiteX50" fmla="*/ 5715 w 1000125"/>
                    <a:gd name="connsiteY50" fmla="*/ 337185 h 539115"/>
                    <a:gd name="connsiteX51" fmla="*/ 3810 w 1000125"/>
                    <a:gd name="connsiteY51" fmla="*/ 325755 h 539115"/>
                    <a:gd name="connsiteX52" fmla="*/ 0 w 1000125"/>
                    <a:gd name="connsiteY52" fmla="*/ 314325 h 539115"/>
                    <a:gd name="connsiteX53" fmla="*/ 1905 w 1000125"/>
                    <a:gd name="connsiteY53" fmla="*/ 270510 h 539115"/>
                    <a:gd name="connsiteX54" fmla="*/ 9525 w 1000125"/>
                    <a:gd name="connsiteY54" fmla="*/ 255270 h 539115"/>
                    <a:gd name="connsiteX55" fmla="*/ 19050 w 1000125"/>
                    <a:gd name="connsiteY55" fmla="*/ 240030 h 539115"/>
                    <a:gd name="connsiteX56" fmla="*/ 20955 w 1000125"/>
                    <a:gd name="connsiteY56" fmla="*/ 234315 h 539115"/>
                    <a:gd name="connsiteX57" fmla="*/ 28575 w 1000125"/>
                    <a:gd name="connsiteY57" fmla="*/ 222885 h 539115"/>
                    <a:gd name="connsiteX58" fmla="*/ 30480 w 1000125"/>
                    <a:gd name="connsiteY58" fmla="*/ 217170 h 539115"/>
                    <a:gd name="connsiteX59" fmla="*/ 40005 w 1000125"/>
                    <a:gd name="connsiteY59" fmla="*/ 205740 h 539115"/>
                    <a:gd name="connsiteX60" fmla="*/ 43815 w 1000125"/>
                    <a:gd name="connsiteY60" fmla="*/ 194310 h 539115"/>
                    <a:gd name="connsiteX61" fmla="*/ 47625 w 1000125"/>
                    <a:gd name="connsiteY61" fmla="*/ 182880 h 539115"/>
                    <a:gd name="connsiteX62" fmla="*/ 49530 w 1000125"/>
                    <a:gd name="connsiteY62" fmla="*/ 177165 h 539115"/>
                    <a:gd name="connsiteX63" fmla="*/ 51435 w 1000125"/>
                    <a:gd name="connsiteY63" fmla="*/ 169545 h 539115"/>
                    <a:gd name="connsiteX64" fmla="*/ 55245 w 1000125"/>
                    <a:gd name="connsiteY64" fmla="*/ 163830 h 539115"/>
                    <a:gd name="connsiteX65" fmla="*/ 60960 w 1000125"/>
                    <a:gd name="connsiteY65" fmla="*/ 144780 h 539115"/>
                    <a:gd name="connsiteX66" fmla="*/ 62865 w 1000125"/>
                    <a:gd name="connsiteY66" fmla="*/ 139065 h 539115"/>
                    <a:gd name="connsiteX67" fmla="*/ 66675 w 1000125"/>
                    <a:gd name="connsiteY67" fmla="*/ 133350 h 539115"/>
                    <a:gd name="connsiteX68" fmla="*/ 68580 w 1000125"/>
                    <a:gd name="connsiteY68" fmla="*/ 127635 h 539115"/>
                    <a:gd name="connsiteX69" fmla="*/ 74295 w 1000125"/>
                    <a:gd name="connsiteY69" fmla="*/ 121920 h 539115"/>
                    <a:gd name="connsiteX70" fmla="*/ 93345 w 1000125"/>
                    <a:gd name="connsiteY70" fmla="*/ 99060 h 539115"/>
                    <a:gd name="connsiteX71" fmla="*/ 99060 w 1000125"/>
                    <a:gd name="connsiteY71" fmla="*/ 97155 h 539115"/>
                    <a:gd name="connsiteX72" fmla="*/ 112395 w 1000125"/>
                    <a:gd name="connsiteY72" fmla="*/ 89535 h 539115"/>
                    <a:gd name="connsiteX73" fmla="*/ 120015 w 1000125"/>
                    <a:gd name="connsiteY73" fmla="*/ 85725 h 539115"/>
                    <a:gd name="connsiteX74" fmla="*/ 129540 w 1000125"/>
                    <a:gd name="connsiteY74" fmla="*/ 80010 h 539115"/>
                    <a:gd name="connsiteX75" fmla="*/ 144780 w 1000125"/>
                    <a:gd name="connsiteY75" fmla="*/ 78105 h 539115"/>
                    <a:gd name="connsiteX76" fmla="*/ 175260 w 1000125"/>
                    <a:gd name="connsiteY76" fmla="*/ 72390 h 539115"/>
                    <a:gd name="connsiteX77" fmla="*/ 194310 w 1000125"/>
                    <a:gd name="connsiteY77" fmla="*/ 62865 h 539115"/>
                    <a:gd name="connsiteX78" fmla="*/ 201930 w 1000125"/>
                    <a:gd name="connsiteY78" fmla="*/ 59055 h 539115"/>
                    <a:gd name="connsiteX79" fmla="*/ 207645 w 1000125"/>
                    <a:gd name="connsiteY79" fmla="*/ 53340 h 539115"/>
                    <a:gd name="connsiteX80" fmla="*/ 213360 w 1000125"/>
                    <a:gd name="connsiteY80" fmla="*/ 51435 h 539115"/>
                    <a:gd name="connsiteX81" fmla="*/ 219075 w 1000125"/>
                    <a:gd name="connsiteY81" fmla="*/ 47625 h 539115"/>
                    <a:gd name="connsiteX82" fmla="*/ 226695 w 1000125"/>
                    <a:gd name="connsiteY82" fmla="*/ 45720 h 539115"/>
                    <a:gd name="connsiteX83" fmla="*/ 238125 w 1000125"/>
                    <a:gd name="connsiteY83" fmla="*/ 41910 h 539115"/>
                    <a:gd name="connsiteX84" fmla="*/ 253365 w 1000125"/>
                    <a:gd name="connsiteY84" fmla="*/ 34290 h 539115"/>
                    <a:gd name="connsiteX85" fmla="*/ 259080 w 1000125"/>
                    <a:gd name="connsiteY85" fmla="*/ 30480 h 539115"/>
                    <a:gd name="connsiteX86" fmla="*/ 266700 w 1000125"/>
                    <a:gd name="connsiteY86" fmla="*/ 28575 h 539115"/>
                    <a:gd name="connsiteX87" fmla="*/ 278130 w 1000125"/>
                    <a:gd name="connsiteY87" fmla="*/ 24765 h 539115"/>
                    <a:gd name="connsiteX88" fmla="*/ 287655 w 1000125"/>
                    <a:gd name="connsiteY88" fmla="*/ 22860 h 539115"/>
                    <a:gd name="connsiteX89" fmla="*/ 304800 w 1000125"/>
                    <a:gd name="connsiteY89" fmla="*/ 17145 h 539115"/>
                    <a:gd name="connsiteX90" fmla="*/ 318135 w 1000125"/>
                    <a:gd name="connsiteY90" fmla="*/ 13335 h 539115"/>
                    <a:gd name="connsiteX91" fmla="*/ 350520 w 1000125"/>
                    <a:gd name="connsiteY91" fmla="*/ 9525 h 539115"/>
                    <a:gd name="connsiteX92" fmla="*/ 361950 w 1000125"/>
                    <a:gd name="connsiteY92" fmla="*/ 7620 h 539115"/>
                    <a:gd name="connsiteX93" fmla="*/ 382905 w 1000125"/>
                    <a:gd name="connsiteY93" fmla="*/ 5715 h 539115"/>
                    <a:gd name="connsiteX94" fmla="*/ 388620 w 1000125"/>
                    <a:gd name="connsiteY94" fmla="*/ 3810 h 539115"/>
                    <a:gd name="connsiteX95" fmla="*/ 441960 w 1000125"/>
                    <a:gd name="connsiteY95" fmla="*/ 0 h 539115"/>
                    <a:gd name="connsiteX96" fmla="*/ 592455 w 1000125"/>
                    <a:gd name="connsiteY96" fmla="*/ 1905 h 539115"/>
                    <a:gd name="connsiteX97" fmla="*/ 613410 w 1000125"/>
                    <a:gd name="connsiteY97" fmla="*/ 5715 h 539115"/>
                    <a:gd name="connsiteX98" fmla="*/ 628650 w 1000125"/>
                    <a:gd name="connsiteY98" fmla="*/ 7620 h 539115"/>
                    <a:gd name="connsiteX99" fmla="*/ 651510 w 1000125"/>
                    <a:gd name="connsiteY99" fmla="*/ 11430 h 539115"/>
                    <a:gd name="connsiteX100" fmla="*/ 664845 w 1000125"/>
                    <a:gd name="connsiteY100" fmla="*/ 15240 h 539115"/>
                    <a:gd name="connsiteX101" fmla="*/ 681990 w 1000125"/>
                    <a:gd name="connsiteY101" fmla="*/ 19050 h 539115"/>
                    <a:gd name="connsiteX102" fmla="*/ 687705 w 1000125"/>
                    <a:gd name="connsiteY102" fmla="*/ 20955 h 539115"/>
                    <a:gd name="connsiteX103" fmla="*/ 699135 w 1000125"/>
                    <a:gd name="connsiteY103" fmla="*/ 22860 h 539115"/>
                    <a:gd name="connsiteX104" fmla="*/ 710565 w 1000125"/>
                    <a:gd name="connsiteY104" fmla="*/ 26670 h 539115"/>
                    <a:gd name="connsiteX105" fmla="*/ 729615 w 1000125"/>
                    <a:gd name="connsiteY105" fmla="*/ 32385 h 539115"/>
                    <a:gd name="connsiteX106" fmla="*/ 744855 w 1000125"/>
                    <a:gd name="connsiteY106" fmla="*/ 43815 h 539115"/>
                    <a:gd name="connsiteX107" fmla="*/ 756285 w 1000125"/>
                    <a:gd name="connsiteY107" fmla="*/ 40005 h 539115"/>
                    <a:gd name="connsiteX108" fmla="*/ 775335 w 1000125"/>
                    <a:gd name="connsiteY108" fmla="*/ 51435 h 539115"/>
                    <a:gd name="connsiteX109" fmla="*/ 786765 w 1000125"/>
                    <a:gd name="connsiteY109" fmla="*/ 55245 h 539115"/>
                    <a:gd name="connsiteX110" fmla="*/ 790575 w 1000125"/>
                    <a:gd name="connsiteY110" fmla="*/ 74295 h 539115"/>
                    <a:gd name="connsiteX111" fmla="*/ 796290 w 1000125"/>
                    <a:gd name="connsiteY111" fmla="*/ 76200 h 539115"/>
                    <a:gd name="connsiteX112" fmla="*/ 807720 w 1000125"/>
                    <a:gd name="connsiteY112" fmla="*/ 76200 h 539115"/>
                    <a:gd name="connsiteX113" fmla="*/ 821055 w 1000125"/>
                    <a:gd name="connsiteY113" fmla="*/ 87630 h 539115"/>
                    <a:gd name="connsiteX114" fmla="*/ 826770 w 1000125"/>
                    <a:gd name="connsiteY114" fmla="*/ 89535 h 539115"/>
                    <a:gd name="connsiteX115" fmla="*/ 832485 w 1000125"/>
                    <a:gd name="connsiteY115" fmla="*/ 91440 h 539115"/>
                    <a:gd name="connsiteX116" fmla="*/ 843915 w 1000125"/>
                    <a:gd name="connsiteY116" fmla="*/ 99060 h 539115"/>
                    <a:gd name="connsiteX117" fmla="*/ 851535 w 1000125"/>
                    <a:gd name="connsiteY117" fmla="*/ 104775 h 539115"/>
                    <a:gd name="connsiteX118" fmla="*/ 857250 w 1000125"/>
                    <a:gd name="connsiteY118" fmla="*/ 106680 h 539115"/>
                    <a:gd name="connsiteX119" fmla="*/ 862965 w 1000125"/>
                    <a:gd name="connsiteY119" fmla="*/ 110490 h 539115"/>
                    <a:gd name="connsiteX120" fmla="*/ 882015 w 1000125"/>
                    <a:gd name="connsiteY120" fmla="*/ 121920 h 539115"/>
                    <a:gd name="connsiteX121" fmla="*/ 901065 w 1000125"/>
                    <a:gd name="connsiteY121" fmla="*/ 139065 h 539115"/>
                    <a:gd name="connsiteX122" fmla="*/ 908685 w 1000125"/>
                    <a:gd name="connsiteY122" fmla="*/ 148590 h 539115"/>
                    <a:gd name="connsiteX123" fmla="*/ 912495 w 1000125"/>
                    <a:gd name="connsiteY123" fmla="*/ 154305 h 539115"/>
                    <a:gd name="connsiteX124" fmla="*/ 929640 w 1000125"/>
                    <a:gd name="connsiteY124" fmla="*/ 169545 h 539115"/>
                    <a:gd name="connsiteX125" fmla="*/ 937260 w 1000125"/>
                    <a:gd name="connsiteY125" fmla="*/ 180975 h 539115"/>
                    <a:gd name="connsiteX126" fmla="*/ 942975 w 1000125"/>
                    <a:gd name="connsiteY126" fmla="*/ 188595 h 539115"/>
                    <a:gd name="connsiteX127" fmla="*/ 946785 w 1000125"/>
                    <a:gd name="connsiteY127" fmla="*/ 196215 h 539115"/>
                    <a:gd name="connsiteX128" fmla="*/ 952500 w 1000125"/>
                    <a:gd name="connsiteY128" fmla="*/ 201930 h 539115"/>
                    <a:gd name="connsiteX129" fmla="*/ 962025 w 1000125"/>
                    <a:gd name="connsiteY129" fmla="*/ 215265 h 539115"/>
                    <a:gd name="connsiteX130" fmla="*/ 965835 w 1000125"/>
                    <a:gd name="connsiteY130" fmla="*/ 226695 h 539115"/>
                    <a:gd name="connsiteX131" fmla="*/ 973455 w 1000125"/>
                    <a:gd name="connsiteY131" fmla="*/ 241935 h 539115"/>
                    <a:gd name="connsiteX132" fmla="*/ 975360 w 1000125"/>
                    <a:gd name="connsiteY132" fmla="*/ 247650 h 539115"/>
                    <a:gd name="connsiteX133" fmla="*/ 979170 w 1000125"/>
                    <a:gd name="connsiteY133" fmla="*/ 253365 h 539115"/>
                    <a:gd name="connsiteX134" fmla="*/ 981075 w 1000125"/>
                    <a:gd name="connsiteY134" fmla="*/ 259080 h 539115"/>
                    <a:gd name="connsiteX135" fmla="*/ 984885 w 1000125"/>
                    <a:gd name="connsiteY135" fmla="*/ 264795 h 539115"/>
                    <a:gd name="connsiteX136" fmla="*/ 988695 w 1000125"/>
                    <a:gd name="connsiteY136" fmla="*/ 276225 h 539115"/>
                    <a:gd name="connsiteX137" fmla="*/ 992505 w 1000125"/>
                    <a:gd name="connsiteY137" fmla="*/ 289560 h 539115"/>
                    <a:gd name="connsiteX138" fmla="*/ 994410 w 1000125"/>
                    <a:gd name="connsiteY138" fmla="*/ 304800 h 539115"/>
                    <a:gd name="connsiteX139" fmla="*/ 996315 w 1000125"/>
                    <a:gd name="connsiteY139" fmla="*/ 312420 h 539115"/>
                    <a:gd name="connsiteX140" fmla="*/ 1000125 w 1000125"/>
                    <a:gd name="connsiteY140" fmla="*/ 327660 h 539115"/>
                    <a:gd name="connsiteX141" fmla="*/ 996315 w 1000125"/>
                    <a:gd name="connsiteY141" fmla="*/ 445770 h 539115"/>
                    <a:gd name="connsiteX142" fmla="*/ 986790 w 1000125"/>
                    <a:gd name="connsiteY142" fmla="*/ 468630 h 539115"/>
                    <a:gd name="connsiteX143" fmla="*/ 982980 w 1000125"/>
                    <a:gd name="connsiteY143" fmla="*/ 476250 h 539115"/>
                    <a:gd name="connsiteX144" fmla="*/ 979170 w 1000125"/>
                    <a:gd name="connsiteY144" fmla="*/ 481965 h 539115"/>
                    <a:gd name="connsiteX145" fmla="*/ 973455 w 1000125"/>
                    <a:gd name="connsiteY145" fmla="*/ 495300 h 539115"/>
                    <a:gd name="connsiteX146" fmla="*/ 965835 w 1000125"/>
                    <a:gd name="connsiteY146" fmla="*/ 506730 h 539115"/>
                    <a:gd name="connsiteX147" fmla="*/ 958215 w 1000125"/>
                    <a:gd name="connsiteY147" fmla="*/ 518160 h 539115"/>
                    <a:gd name="connsiteX148" fmla="*/ 948690 w 1000125"/>
                    <a:gd name="connsiteY148" fmla="*/ 535305 h 539115"/>
                    <a:gd name="connsiteX149" fmla="*/ 942975 w 1000125"/>
                    <a:gd name="connsiteY149" fmla="*/ 539115 h 539115"/>
                    <a:gd name="connsiteX150" fmla="*/ 937260 w 1000125"/>
                    <a:gd name="connsiteY150" fmla="*/ 537210 h 539115"/>
                    <a:gd name="connsiteX151" fmla="*/ 933450 w 1000125"/>
                    <a:gd name="connsiteY151" fmla="*/ 531495 h 539115"/>
                    <a:gd name="connsiteX152" fmla="*/ 927735 w 1000125"/>
                    <a:gd name="connsiteY152" fmla="*/ 525780 h 539115"/>
                    <a:gd name="connsiteX153" fmla="*/ 914400 w 1000125"/>
                    <a:gd name="connsiteY153" fmla="*/ 510540 h 539115"/>
                    <a:gd name="connsiteX154" fmla="*/ 906780 w 1000125"/>
                    <a:gd name="connsiteY154" fmla="*/ 499110 h 539115"/>
                    <a:gd name="connsiteX155" fmla="*/ 897255 w 1000125"/>
                    <a:gd name="connsiteY155" fmla="*/ 487680 h 539115"/>
                    <a:gd name="connsiteX156" fmla="*/ 891540 w 1000125"/>
                    <a:gd name="connsiteY156" fmla="*/ 483870 h 539115"/>
                    <a:gd name="connsiteX157" fmla="*/ 883920 w 1000125"/>
                    <a:gd name="connsiteY157" fmla="*/ 472440 h 539115"/>
                    <a:gd name="connsiteX158" fmla="*/ 876300 w 1000125"/>
                    <a:gd name="connsiteY158" fmla="*/ 461010 h 539115"/>
                    <a:gd name="connsiteX159" fmla="*/ 870585 w 1000125"/>
                    <a:gd name="connsiteY159" fmla="*/ 455295 h 539115"/>
                    <a:gd name="connsiteX160" fmla="*/ 866775 w 1000125"/>
                    <a:gd name="connsiteY160" fmla="*/ 449580 h 539115"/>
                    <a:gd name="connsiteX161" fmla="*/ 861060 w 1000125"/>
                    <a:gd name="connsiteY161" fmla="*/ 445770 h 539115"/>
                    <a:gd name="connsiteX162" fmla="*/ 851535 w 1000125"/>
                    <a:gd name="connsiteY162" fmla="*/ 436245 h 539115"/>
                    <a:gd name="connsiteX163" fmla="*/ 845820 w 1000125"/>
                    <a:gd name="connsiteY163" fmla="*/ 430530 h 539115"/>
                    <a:gd name="connsiteX164" fmla="*/ 834390 w 1000125"/>
                    <a:gd name="connsiteY164" fmla="*/ 422910 h 539115"/>
                    <a:gd name="connsiteX165" fmla="*/ 828675 w 1000125"/>
                    <a:gd name="connsiteY165" fmla="*/ 419100 h 539115"/>
                    <a:gd name="connsiteX166" fmla="*/ 822960 w 1000125"/>
                    <a:gd name="connsiteY166" fmla="*/ 415290 h 539115"/>
                    <a:gd name="connsiteX167" fmla="*/ 817245 w 1000125"/>
                    <a:gd name="connsiteY167" fmla="*/ 413385 h 539115"/>
                    <a:gd name="connsiteX168" fmla="*/ 805815 w 1000125"/>
                    <a:gd name="connsiteY168" fmla="*/ 405765 h 539115"/>
                    <a:gd name="connsiteX169" fmla="*/ 794385 w 1000125"/>
                    <a:gd name="connsiteY169" fmla="*/ 398145 h 539115"/>
                    <a:gd name="connsiteX170" fmla="*/ 777240 w 1000125"/>
                    <a:gd name="connsiteY170" fmla="*/ 392430 h 539115"/>
                    <a:gd name="connsiteX171" fmla="*/ 771525 w 1000125"/>
                    <a:gd name="connsiteY171" fmla="*/ 390525 h 539115"/>
                    <a:gd name="connsiteX172" fmla="*/ 760095 w 1000125"/>
                    <a:gd name="connsiteY172" fmla="*/ 388620 h 539115"/>
                    <a:gd name="connsiteX173" fmla="*/ 748665 w 1000125"/>
                    <a:gd name="connsiteY173" fmla="*/ 384810 h 539115"/>
                    <a:gd name="connsiteX174" fmla="*/ 742950 w 1000125"/>
                    <a:gd name="connsiteY174" fmla="*/ 382905 h 539115"/>
                    <a:gd name="connsiteX175" fmla="*/ 737235 w 1000125"/>
                    <a:gd name="connsiteY175" fmla="*/ 381000 h 539115"/>
                    <a:gd name="connsiteX176" fmla="*/ 727710 w 1000125"/>
                    <a:gd name="connsiteY176" fmla="*/ 379095 h 539115"/>
                    <a:gd name="connsiteX177" fmla="*/ 716280 w 1000125"/>
                    <a:gd name="connsiteY177" fmla="*/ 375285 h 539115"/>
                    <a:gd name="connsiteX178" fmla="*/ 706755 w 1000125"/>
                    <a:gd name="connsiteY178" fmla="*/ 373380 h 539115"/>
                    <a:gd name="connsiteX179" fmla="*/ 689610 w 1000125"/>
                    <a:gd name="connsiteY179" fmla="*/ 369570 h 539115"/>
                    <a:gd name="connsiteX180" fmla="*/ 678180 w 1000125"/>
                    <a:gd name="connsiteY180" fmla="*/ 367665 h 539115"/>
                    <a:gd name="connsiteX181" fmla="*/ 664845 w 1000125"/>
                    <a:gd name="connsiteY181" fmla="*/ 363855 h 539115"/>
                    <a:gd name="connsiteX182" fmla="*/ 647700 w 1000125"/>
                    <a:gd name="connsiteY182" fmla="*/ 361950 h 539115"/>
                    <a:gd name="connsiteX183" fmla="*/ 611505 w 1000125"/>
                    <a:gd name="connsiteY183" fmla="*/ 358140 h 539115"/>
                    <a:gd name="connsiteX184" fmla="*/ 601980 w 1000125"/>
                    <a:gd name="connsiteY184" fmla="*/ 356235 h 539115"/>
                    <a:gd name="connsiteX185" fmla="*/ 596265 w 1000125"/>
                    <a:gd name="connsiteY185" fmla="*/ 354330 h 539115"/>
                    <a:gd name="connsiteX186" fmla="*/ 548640 w 1000125"/>
                    <a:gd name="connsiteY186" fmla="*/ 361950 h 539115"/>
                    <a:gd name="connsiteX0" fmla="*/ 548640 w 1000125"/>
                    <a:gd name="connsiteY0" fmla="*/ 361950 h 539115"/>
                    <a:gd name="connsiteX1" fmla="*/ 523875 w 1000125"/>
                    <a:gd name="connsiteY1" fmla="*/ 363855 h 539115"/>
                    <a:gd name="connsiteX2" fmla="*/ 518160 w 1000125"/>
                    <a:gd name="connsiteY2" fmla="*/ 365760 h 539115"/>
                    <a:gd name="connsiteX3" fmla="*/ 510540 w 1000125"/>
                    <a:gd name="connsiteY3" fmla="*/ 367665 h 539115"/>
                    <a:gd name="connsiteX4" fmla="*/ 504825 w 1000125"/>
                    <a:gd name="connsiteY4" fmla="*/ 369570 h 539115"/>
                    <a:gd name="connsiteX5" fmla="*/ 495300 w 1000125"/>
                    <a:gd name="connsiteY5" fmla="*/ 371475 h 539115"/>
                    <a:gd name="connsiteX6" fmla="*/ 483870 w 1000125"/>
                    <a:gd name="connsiteY6" fmla="*/ 375285 h 539115"/>
                    <a:gd name="connsiteX7" fmla="*/ 476250 w 1000125"/>
                    <a:gd name="connsiteY7" fmla="*/ 377190 h 539115"/>
                    <a:gd name="connsiteX8" fmla="*/ 470535 w 1000125"/>
                    <a:gd name="connsiteY8" fmla="*/ 379095 h 539115"/>
                    <a:gd name="connsiteX9" fmla="*/ 459105 w 1000125"/>
                    <a:gd name="connsiteY9" fmla="*/ 381000 h 539115"/>
                    <a:gd name="connsiteX10" fmla="*/ 451485 w 1000125"/>
                    <a:gd name="connsiteY10" fmla="*/ 382905 h 539115"/>
                    <a:gd name="connsiteX11" fmla="*/ 445770 w 1000125"/>
                    <a:gd name="connsiteY11" fmla="*/ 384810 h 539115"/>
                    <a:gd name="connsiteX12" fmla="*/ 434340 w 1000125"/>
                    <a:gd name="connsiteY12" fmla="*/ 386715 h 539115"/>
                    <a:gd name="connsiteX13" fmla="*/ 428625 w 1000125"/>
                    <a:gd name="connsiteY13" fmla="*/ 388620 h 539115"/>
                    <a:gd name="connsiteX14" fmla="*/ 419100 w 1000125"/>
                    <a:gd name="connsiteY14" fmla="*/ 390525 h 539115"/>
                    <a:gd name="connsiteX15" fmla="*/ 413385 w 1000125"/>
                    <a:gd name="connsiteY15" fmla="*/ 392430 h 539115"/>
                    <a:gd name="connsiteX16" fmla="*/ 394335 w 1000125"/>
                    <a:gd name="connsiteY16" fmla="*/ 398145 h 539115"/>
                    <a:gd name="connsiteX17" fmla="*/ 377190 w 1000125"/>
                    <a:gd name="connsiteY17" fmla="*/ 403860 h 539115"/>
                    <a:gd name="connsiteX18" fmla="*/ 371475 w 1000125"/>
                    <a:gd name="connsiteY18" fmla="*/ 405765 h 539115"/>
                    <a:gd name="connsiteX19" fmla="*/ 363855 w 1000125"/>
                    <a:gd name="connsiteY19" fmla="*/ 409575 h 539115"/>
                    <a:gd name="connsiteX20" fmla="*/ 352425 w 1000125"/>
                    <a:gd name="connsiteY20" fmla="*/ 413385 h 539115"/>
                    <a:gd name="connsiteX21" fmla="*/ 344805 w 1000125"/>
                    <a:gd name="connsiteY21" fmla="*/ 417195 h 539115"/>
                    <a:gd name="connsiteX22" fmla="*/ 325755 w 1000125"/>
                    <a:gd name="connsiteY22" fmla="*/ 422910 h 539115"/>
                    <a:gd name="connsiteX23" fmla="*/ 308610 w 1000125"/>
                    <a:gd name="connsiteY23" fmla="*/ 428625 h 539115"/>
                    <a:gd name="connsiteX24" fmla="*/ 302895 w 1000125"/>
                    <a:gd name="connsiteY24" fmla="*/ 430530 h 539115"/>
                    <a:gd name="connsiteX25" fmla="*/ 295275 w 1000125"/>
                    <a:gd name="connsiteY25" fmla="*/ 432435 h 539115"/>
                    <a:gd name="connsiteX26" fmla="*/ 276225 w 1000125"/>
                    <a:gd name="connsiteY26" fmla="*/ 436245 h 539115"/>
                    <a:gd name="connsiteX27" fmla="*/ 268605 w 1000125"/>
                    <a:gd name="connsiteY27" fmla="*/ 438150 h 539115"/>
                    <a:gd name="connsiteX28" fmla="*/ 253365 w 1000125"/>
                    <a:gd name="connsiteY28" fmla="*/ 440055 h 539115"/>
                    <a:gd name="connsiteX29" fmla="*/ 203835 w 1000125"/>
                    <a:gd name="connsiteY29" fmla="*/ 440055 h 539115"/>
                    <a:gd name="connsiteX30" fmla="*/ 192405 w 1000125"/>
                    <a:gd name="connsiteY30" fmla="*/ 438150 h 539115"/>
                    <a:gd name="connsiteX31" fmla="*/ 165735 w 1000125"/>
                    <a:gd name="connsiteY31" fmla="*/ 436245 h 539115"/>
                    <a:gd name="connsiteX32" fmla="*/ 156210 w 1000125"/>
                    <a:gd name="connsiteY32" fmla="*/ 434340 h 539115"/>
                    <a:gd name="connsiteX33" fmla="*/ 142875 w 1000125"/>
                    <a:gd name="connsiteY33" fmla="*/ 432435 h 539115"/>
                    <a:gd name="connsiteX34" fmla="*/ 137160 w 1000125"/>
                    <a:gd name="connsiteY34" fmla="*/ 430530 h 539115"/>
                    <a:gd name="connsiteX35" fmla="*/ 129540 w 1000125"/>
                    <a:gd name="connsiteY35" fmla="*/ 428625 h 539115"/>
                    <a:gd name="connsiteX36" fmla="*/ 120015 w 1000125"/>
                    <a:gd name="connsiteY36" fmla="*/ 426720 h 539115"/>
                    <a:gd name="connsiteX37" fmla="*/ 104775 w 1000125"/>
                    <a:gd name="connsiteY37" fmla="*/ 422910 h 539115"/>
                    <a:gd name="connsiteX38" fmla="*/ 89535 w 1000125"/>
                    <a:gd name="connsiteY38" fmla="*/ 421005 h 539115"/>
                    <a:gd name="connsiteX39" fmla="*/ 78105 w 1000125"/>
                    <a:gd name="connsiteY39" fmla="*/ 417195 h 539115"/>
                    <a:gd name="connsiteX40" fmla="*/ 72390 w 1000125"/>
                    <a:gd name="connsiteY40" fmla="*/ 415290 h 539115"/>
                    <a:gd name="connsiteX41" fmla="*/ 64770 w 1000125"/>
                    <a:gd name="connsiteY41" fmla="*/ 413385 h 539115"/>
                    <a:gd name="connsiteX42" fmla="*/ 59055 w 1000125"/>
                    <a:gd name="connsiteY42" fmla="*/ 411480 h 539115"/>
                    <a:gd name="connsiteX43" fmla="*/ 47625 w 1000125"/>
                    <a:gd name="connsiteY43" fmla="*/ 409575 h 539115"/>
                    <a:gd name="connsiteX44" fmla="*/ 36195 w 1000125"/>
                    <a:gd name="connsiteY44" fmla="*/ 401955 h 539115"/>
                    <a:gd name="connsiteX45" fmla="*/ 30480 w 1000125"/>
                    <a:gd name="connsiteY45" fmla="*/ 398145 h 539115"/>
                    <a:gd name="connsiteX46" fmla="*/ 22860 w 1000125"/>
                    <a:gd name="connsiteY46" fmla="*/ 386715 h 539115"/>
                    <a:gd name="connsiteX47" fmla="*/ 19050 w 1000125"/>
                    <a:gd name="connsiteY47" fmla="*/ 381000 h 539115"/>
                    <a:gd name="connsiteX48" fmla="*/ 13335 w 1000125"/>
                    <a:gd name="connsiteY48" fmla="*/ 367665 h 539115"/>
                    <a:gd name="connsiteX49" fmla="*/ 11430 w 1000125"/>
                    <a:gd name="connsiteY49" fmla="*/ 358140 h 539115"/>
                    <a:gd name="connsiteX50" fmla="*/ 5715 w 1000125"/>
                    <a:gd name="connsiteY50" fmla="*/ 337185 h 539115"/>
                    <a:gd name="connsiteX51" fmla="*/ 3810 w 1000125"/>
                    <a:gd name="connsiteY51" fmla="*/ 325755 h 539115"/>
                    <a:gd name="connsiteX52" fmla="*/ 0 w 1000125"/>
                    <a:gd name="connsiteY52" fmla="*/ 314325 h 539115"/>
                    <a:gd name="connsiteX53" fmla="*/ 1905 w 1000125"/>
                    <a:gd name="connsiteY53" fmla="*/ 270510 h 539115"/>
                    <a:gd name="connsiteX54" fmla="*/ 9525 w 1000125"/>
                    <a:gd name="connsiteY54" fmla="*/ 255270 h 539115"/>
                    <a:gd name="connsiteX55" fmla="*/ 19050 w 1000125"/>
                    <a:gd name="connsiteY55" fmla="*/ 240030 h 539115"/>
                    <a:gd name="connsiteX56" fmla="*/ 20955 w 1000125"/>
                    <a:gd name="connsiteY56" fmla="*/ 234315 h 539115"/>
                    <a:gd name="connsiteX57" fmla="*/ 28575 w 1000125"/>
                    <a:gd name="connsiteY57" fmla="*/ 222885 h 539115"/>
                    <a:gd name="connsiteX58" fmla="*/ 30480 w 1000125"/>
                    <a:gd name="connsiteY58" fmla="*/ 217170 h 539115"/>
                    <a:gd name="connsiteX59" fmla="*/ 40005 w 1000125"/>
                    <a:gd name="connsiteY59" fmla="*/ 205740 h 539115"/>
                    <a:gd name="connsiteX60" fmla="*/ 43815 w 1000125"/>
                    <a:gd name="connsiteY60" fmla="*/ 194310 h 539115"/>
                    <a:gd name="connsiteX61" fmla="*/ 47625 w 1000125"/>
                    <a:gd name="connsiteY61" fmla="*/ 182880 h 539115"/>
                    <a:gd name="connsiteX62" fmla="*/ 49530 w 1000125"/>
                    <a:gd name="connsiteY62" fmla="*/ 177165 h 539115"/>
                    <a:gd name="connsiteX63" fmla="*/ 51435 w 1000125"/>
                    <a:gd name="connsiteY63" fmla="*/ 169545 h 539115"/>
                    <a:gd name="connsiteX64" fmla="*/ 55245 w 1000125"/>
                    <a:gd name="connsiteY64" fmla="*/ 163830 h 539115"/>
                    <a:gd name="connsiteX65" fmla="*/ 60960 w 1000125"/>
                    <a:gd name="connsiteY65" fmla="*/ 144780 h 539115"/>
                    <a:gd name="connsiteX66" fmla="*/ 62865 w 1000125"/>
                    <a:gd name="connsiteY66" fmla="*/ 139065 h 539115"/>
                    <a:gd name="connsiteX67" fmla="*/ 66675 w 1000125"/>
                    <a:gd name="connsiteY67" fmla="*/ 133350 h 539115"/>
                    <a:gd name="connsiteX68" fmla="*/ 68580 w 1000125"/>
                    <a:gd name="connsiteY68" fmla="*/ 127635 h 539115"/>
                    <a:gd name="connsiteX69" fmla="*/ 74295 w 1000125"/>
                    <a:gd name="connsiteY69" fmla="*/ 121920 h 539115"/>
                    <a:gd name="connsiteX70" fmla="*/ 93345 w 1000125"/>
                    <a:gd name="connsiteY70" fmla="*/ 99060 h 539115"/>
                    <a:gd name="connsiteX71" fmla="*/ 99060 w 1000125"/>
                    <a:gd name="connsiteY71" fmla="*/ 97155 h 539115"/>
                    <a:gd name="connsiteX72" fmla="*/ 112395 w 1000125"/>
                    <a:gd name="connsiteY72" fmla="*/ 89535 h 539115"/>
                    <a:gd name="connsiteX73" fmla="*/ 120015 w 1000125"/>
                    <a:gd name="connsiteY73" fmla="*/ 85725 h 539115"/>
                    <a:gd name="connsiteX74" fmla="*/ 129540 w 1000125"/>
                    <a:gd name="connsiteY74" fmla="*/ 80010 h 539115"/>
                    <a:gd name="connsiteX75" fmla="*/ 144780 w 1000125"/>
                    <a:gd name="connsiteY75" fmla="*/ 78105 h 539115"/>
                    <a:gd name="connsiteX76" fmla="*/ 175260 w 1000125"/>
                    <a:gd name="connsiteY76" fmla="*/ 72390 h 539115"/>
                    <a:gd name="connsiteX77" fmla="*/ 194310 w 1000125"/>
                    <a:gd name="connsiteY77" fmla="*/ 62865 h 539115"/>
                    <a:gd name="connsiteX78" fmla="*/ 201930 w 1000125"/>
                    <a:gd name="connsiteY78" fmla="*/ 59055 h 539115"/>
                    <a:gd name="connsiteX79" fmla="*/ 207645 w 1000125"/>
                    <a:gd name="connsiteY79" fmla="*/ 53340 h 539115"/>
                    <a:gd name="connsiteX80" fmla="*/ 213360 w 1000125"/>
                    <a:gd name="connsiteY80" fmla="*/ 51435 h 539115"/>
                    <a:gd name="connsiteX81" fmla="*/ 219075 w 1000125"/>
                    <a:gd name="connsiteY81" fmla="*/ 47625 h 539115"/>
                    <a:gd name="connsiteX82" fmla="*/ 226695 w 1000125"/>
                    <a:gd name="connsiteY82" fmla="*/ 45720 h 539115"/>
                    <a:gd name="connsiteX83" fmla="*/ 238125 w 1000125"/>
                    <a:gd name="connsiteY83" fmla="*/ 41910 h 539115"/>
                    <a:gd name="connsiteX84" fmla="*/ 253365 w 1000125"/>
                    <a:gd name="connsiteY84" fmla="*/ 34290 h 539115"/>
                    <a:gd name="connsiteX85" fmla="*/ 259080 w 1000125"/>
                    <a:gd name="connsiteY85" fmla="*/ 30480 h 539115"/>
                    <a:gd name="connsiteX86" fmla="*/ 266700 w 1000125"/>
                    <a:gd name="connsiteY86" fmla="*/ 28575 h 539115"/>
                    <a:gd name="connsiteX87" fmla="*/ 278130 w 1000125"/>
                    <a:gd name="connsiteY87" fmla="*/ 24765 h 539115"/>
                    <a:gd name="connsiteX88" fmla="*/ 287655 w 1000125"/>
                    <a:gd name="connsiteY88" fmla="*/ 22860 h 539115"/>
                    <a:gd name="connsiteX89" fmla="*/ 304800 w 1000125"/>
                    <a:gd name="connsiteY89" fmla="*/ 17145 h 539115"/>
                    <a:gd name="connsiteX90" fmla="*/ 318135 w 1000125"/>
                    <a:gd name="connsiteY90" fmla="*/ 13335 h 539115"/>
                    <a:gd name="connsiteX91" fmla="*/ 350520 w 1000125"/>
                    <a:gd name="connsiteY91" fmla="*/ 9525 h 539115"/>
                    <a:gd name="connsiteX92" fmla="*/ 361950 w 1000125"/>
                    <a:gd name="connsiteY92" fmla="*/ 7620 h 539115"/>
                    <a:gd name="connsiteX93" fmla="*/ 382905 w 1000125"/>
                    <a:gd name="connsiteY93" fmla="*/ 5715 h 539115"/>
                    <a:gd name="connsiteX94" fmla="*/ 388620 w 1000125"/>
                    <a:gd name="connsiteY94" fmla="*/ 3810 h 539115"/>
                    <a:gd name="connsiteX95" fmla="*/ 441960 w 1000125"/>
                    <a:gd name="connsiteY95" fmla="*/ 0 h 539115"/>
                    <a:gd name="connsiteX96" fmla="*/ 592455 w 1000125"/>
                    <a:gd name="connsiteY96" fmla="*/ 1905 h 539115"/>
                    <a:gd name="connsiteX97" fmla="*/ 613410 w 1000125"/>
                    <a:gd name="connsiteY97" fmla="*/ 5715 h 539115"/>
                    <a:gd name="connsiteX98" fmla="*/ 628650 w 1000125"/>
                    <a:gd name="connsiteY98" fmla="*/ 7620 h 539115"/>
                    <a:gd name="connsiteX99" fmla="*/ 651510 w 1000125"/>
                    <a:gd name="connsiteY99" fmla="*/ 11430 h 539115"/>
                    <a:gd name="connsiteX100" fmla="*/ 664845 w 1000125"/>
                    <a:gd name="connsiteY100" fmla="*/ 15240 h 539115"/>
                    <a:gd name="connsiteX101" fmla="*/ 681990 w 1000125"/>
                    <a:gd name="connsiteY101" fmla="*/ 19050 h 539115"/>
                    <a:gd name="connsiteX102" fmla="*/ 687705 w 1000125"/>
                    <a:gd name="connsiteY102" fmla="*/ 20955 h 539115"/>
                    <a:gd name="connsiteX103" fmla="*/ 699135 w 1000125"/>
                    <a:gd name="connsiteY103" fmla="*/ 22860 h 539115"/>
                    <a:gd name="connsiteX104" fmla="*/ 710565 w 1000125"/>
                    <a:gd name="connsiteY104" fmla="*/ 26670 h 539115"/>
                    <a:gd name="connsiteX105" fmla="*/ 729615 w 1000125"/>
                    <a:gd name="connsiteY105" fmla="*/ 32385 h 539115"/>
                    <a:gd name="connsiteX106" fmla="*/ 744855 w 1000125"/>
                    <a:gd name="connsiteY106" fmla="*/ 43815 h 539115"/>
                    <a:gd name="connsiteX107" fmla="*/ 756285 w 1000125"/>
                    <a:gd name="connsiteY107" fmla="*/ 40005 h 539115"/>
                    <a:gd name="connsiteX108" fmla="*/ 775335 w 1000125"/>
                    <a:gd name="connsiteY108" fmla="*/ 51435 h 539115"/>
                    <a:gd name="connsiteX109" fmla="*/ 786765 w 1000125"/>
                    <a:gd name="connsiteY109" fmla="*/ 55245 h 539115"/>
                    <a:gd name="connsiteX110" fmla="*/ 790575 w 1000125"/>
                    <a:gd name="connsiteY110" fmla="*/ 74295 h 539115"/>
                    <a:gd name="connsiteX111" fmla="*/ 798195 w 1000125"/>
                    <a:gd name="connsiteY111" fmla="*/ 68580 h 539115"/>
                    <a:gd name="connsiteX112" fmla="*/ 807720 w 1000125"/>
                    <a:gd name="connsiteY112" fmla="*/ 76200 h 539115"/>
                    <a:gd name="connsiteX113" fmla="*/ 821055 w 1000125"/>
                    <a:gd name="connsiteY113" fmla="*/ 87630 h 539115"/>
                    <a:gd name="connsiteX114" fmla="*/ 826770 w 1000125"/>
                    <a:gd name="connsiteY114" fmla="*/ 89535 h 539115"/>
                    <a:gd name="connsiteX115" fmla="*/ 832485 w 1000125"/>
                    <a:gd name="connsiteY115" fmla="*/ 91440 h 539115"/>
                    <a:gd name="connsiteX116" fmla="*/ 843915 w 1000125"/>
                    <a:gd name="connsiteY116" fmla="*/ 99060 h 539115"/>
                    <a:gd name="connsiteX117" fmla="*/ 851535 w 1000125"/>
                    <a:gd name="connsiteY117" fmla="*/ 104775 h 539115"/>
                    <a:gd name="connsiteX118" fmla="*/ 857250 w 1000125"/>
                    <a:gd name="connsiteY118" fmla="*/ 106680 h 539115"/>
                    <a:gd name="connsiteX119" fmla="*/ 862965 w 1000125"/>
                    <a:gd name="connsiteY119" fmla="*/ 110490 h 539115"/>
                    <a:gd name="connsiteX120" fmla="*/ 882015 w 1000125"/>
                    <a:gd name="connsiteY120" fmla="*/ 121920 h 539115"/>
                    <a:gd name="connsiteX121" fmla="*/ 901065 w 1000125"/>
                    <a:gd name="connsiteY121" fmla="*/ 139065 h 539115"/>
                    <a:gd name="connsiteX122" fmla="*/ 908685 w 1000125"/>
                    <a:gd name="connsiteY122" fmla="*/ 148590 h 539115"/>
                    <a:gd name="connsiteX123" fmla="*/ 912495 w 1000125"/>
                    <a:gd name="connsiteY123" fmla="*/ 154305 h 539115"/>
                    <a:gd name="connsiteX124" fmla="*/ 929640 w 1000125"/>
                    <a:gd name="connsiteY124" fmla="*/ 169545 h 539115"/>
                    <a:gd name="connsiteX125" fmla="*/ 937260 w 1000125"/>
                    <a:gd name="connsiteY125" fmla="*/ 180975 h 539115"/>
                    <a:gd name="connsiteX126" fmla="*/ 942975 w 1000125"/>
                    <a:gd name="connsiteY126" fmla="*/ 188595 h 539115"/>
                    <a:gd name="connsiteX127" fmla="*/ 946785 w 1000125"/>
                    <a:gd name="connsiteY127" fmla="*/ 196215 h 539115"/>
                    <a:gd name="connsiteX128" fmla="*/ 952500 w 1000125"/>
                    <a:gd name="connsiteY128" fmla="*/ 201930 h 539115"/>
                    <a:gd name="connsiteX129" fmla="*/ 962025 w 1000125"/>
                    <a:gd name="connsiteY129" fmla="*/ 215265 h 539115"/>
                    <a:gd name="connsiteX130" fmla="*/ 965835 w 1000125"/>
                    <a:gd name="connsiteY130" fmla="*/ 226695 h 539115"/>
                    <a:gd name="connsiteX131" fmla="*/ 973455 w 1000125"/>
                    <a:gd name="connsiteY131" fmla="*/ 241935 h 539115"/>
                    <a:gd name="connsiteX132" fmla="*/ 975360 w 1000125"/>
                    <a:gd name="connsiteY132" fmla="*/ 247650 h 539115"/>
                    <a:gd name="connsiteX133" fmla="*/ 979170 w 1000125"/>
                    <a:gd name="connsiteY133" fmla="*/ 253365 h 539115"/>
                    <a:gd name="connsiteX134" fmla="*/ 981075 w 1000125"/>
                    <a:gd name="connsiteY134" fmla="*/ 259080 h 539115"/>
                    <a:gd name="connsiteX135" fmla="*/ 984885 w 1000125"/>
                    <a:gd name="connsiteY135" fmla="*/ 264795 h 539115"/>
                    <a:gd name="connsiteX136" fmla="*/ 988695 w 1000125"/>
                    <a:gd name="connsiteY136" fmla="*/ 276225 h 539115"/>
                    <a:gd name="connsiteX137" fmla="*/ 992505 w 1000125"/>
                    <a:gd name="connsiteY137" fmla="*/ 289560 h 539115"/>
                    <a:gd name="connsiteX138" fmla="*/ 994410 w 1000125"/>
                    <a:gd name="connsiteY138" fmla="*/ 304800 h 539115"/>
                    <a:gd name="connsiteX139" fmla="*/ 996315 w 1000125"/>
                    <a:gd name="connsiteY139" fmla="*/ 312420 h 539115"/>
                    <a:gd name="connsiteX140" fmla="*/ 1000125 w 1000125"/>
                    <a:gd name="connsiteY140" fmla="*/ 327660 h 539115"/>
                    <a:gd name="connsiteX141" fmla="*/ 996315 w 1000125"/>
                    <a:gd name="connsiteY141" fmla="*/ 445770 h 539115"/>
                    <a:gd name="connsiteX142" fmla="*/ 986790 w 1000125"/>
                    <a:gd name="connsiteY142" fmla="*/ 468630 h 539115"/>
                    <a:gd name="connsiteX143" fmla="*/ 982980 w 1000125"/>
                    <a:gd name="connsiteY143" fmla="*/ 476250 h 539115"/>
                    <a:gd name="connsiteX144" fmla="*/ 979170 w 1000125"/>
                    <a:gd name="connsiteY144" fmla="*/ 481965 h 539115"/>
                    <a:gd name="connsiteX145" fmla="*/ 973455 w 1000125"/>
                    <a:gd name="connsiteY145" fmla="*/ 495300 h 539115"/>
                    <a:gd name="connsiteX146" fmla="*/ 965835 w 1000125"/>
                    <a:gd name="connsiteY146" fmla="*/ 506730 h 539115"/>
                    <a:gd name="connsiteX147" fmla="*/ 958215 w 1000125"/>
                    <a:gd name="connsiteY147" fmla="*/ 518160 h 539115"/>
                    <a:gd name="connsiteX148" fmla="*/ 948690 w 1000125"/>
                    <a:gd name="connsiteY148" fmla="*/ 535305 h 539115"/>
                    <a:gd name="connsiteX149" fmla="*/ 942975 w 1000125"/>
                    <a:gd name="connsiteY149" fmla="*/ 539115 h 539115"/>
                    <a:gd name="connsiteX150" fmla="*/ 937260 w 1000125"/>
                    <a:gd name="connsiteY150" fmla="*/ 537210 h 539115"/>
                    <a:gd name="connsiteX151" fmla="*/ 933450 w 1000125"/>
                    <a:gd name="connsiteY151" fmla="*/ 531495 h 539115"/>
                    <a:gd name="connsiteX152" fmla="*/ 927735 w 1000125"/>
                    <a:gd name="connsiteY152" fmla="*/ 525780 h 539115"/>
                    <a:gd name="connsiteX153" fmla="*/ 914400 w 1000125"/>
                    <a:gd name="connsiteY153" fmla="*/ 510540 h 539115"/>
                    <a:gd name="connsiteX154" fmla="*/ 906780 w 1000125"/>
                    <a:gd name="connsiteY154" fmla="*/ 499110 h 539115"/>
                    <a:gd name="connsiteX155" fmla="*/ 897255 w 1000125"/>
                    <a:gd name="connsiteY155" fmla="*/ 487680 h 539115"/>
                    <a:gd name="connsiteX156" fmla="*/ 891540 w 1000125"/>
                    <a:gd name="connsiteY156" fmla="*/ 483870 h 539115"/>
                    <a:gd name="connsiteX157" fmla="*/ 883920 w 1000125"/>
                    <a:gd name="connsiteY157" fmla="*/ 472440 h 539115"/>
                    <a:gd name="connsiteX158" fmla="*/ 876300 w 1000125"/>
                    <a:gd name="connsiteY158" fmla="*/ 461010 h 539115"/>
                    <a:gd name="connsiteX159" fmla="*/ 870585 w 1000125"/>
                    <a:gd name="connsiteY159" fmla="*/ 455295 h 539115"/>
                    <a:gd name="connsiteX160" fmla="*/ 866775 w 1000125"/>
                    <a:gd name="connsiteY160" fmla="*/ 449580 h 539115"/>
                    <a:gd name="connsiteX161" fmla="*/ 861060 w 1000125"/>
                    <a:gd name="connsiteY161" fmla="*/ 445770 h 539115"/>
                    <a:gd name="connsiteX162" fmla="*/ 851535 w 1000125"/>
                    <a:gd name="connsiteY162" fmla="*/ 436245 h 539115"/>
                    <a:gd name="connsiteX163" fmla="*/ 845820 w 1000125"/>
                    <a:gd name="connsiteY163" fmla="*/ 430530 h 539115"/>
                    <a:gd name="connsiteX164" fmla="*/ 834390 w 1000125"/>
                    <a:gd name="connsiteY164" fmla="*/ 422910 h 539115"/>
                    <a:gd name="connsiteX165" fmla="*/ 828675 w 1000125"/>
                    <a:gd name="connsiteY165" fmla="*/ 419100 h 539115"/>
                    <a:gd name="connsiteX166" fmla="*/ 822960 w 1000125"/>
                    <a:gd name="connsiteY166" fmla="*/ 415290 h 539115"/>
                    <a:gd name="connsiteX167" fmla="*/ 817245 w 1000125"/>
                    <a:gd name="connsiteY167" fmla="*/ 413385 h 539115"/>
                    <a:gd name="connsiteX168" fmla="*/ 805815 w 1000125"/>
                    <a:gd name="connsiteY168" fmla="*/ 405765 h 539115"/>
                    <a:gd name="connsiteX169" fmla="*/ 794385 w 1000125"/>
                    <a:gd name="connsiteY169" fmla="*/ 398145 h 539115"/>
                    <a:gd name="connsiteX170" fmla="*/ 777240 w 1000125"/>
                    <a:gd name="connsiteY170" fmla="*/ 392430 h 539115"/>
                    <a:gd name="connsiteX171" fmla="*/ 771525 w 1000125"/>
                    <a:gd name="connsiteY171" fmla="*/ 390525 h 539115"/>
                    <a:gd name="connsiteX172" fmla="*/ 760095 w 1000125"/>
                    <a:gd name="connsiteY172" fmla="*/ 388620 h 539115"/>
                    <a:gd name="connsiteX173" fmla="*/ 748665 w 1000125"/>
                    <a:gd name="connsiteY173" fmla="*/ 384810 h 539115"/>
                    <a:gd name="connsiteX174" fmla="*/ 742950 w 1000125"/>
                    <a:gd name="connsiteY174" fmla="*/ 382905 h 539115"/>
                    <a:gd name="connsiteX175" fmla="*/ 737235 w 1000125"/>
                    <a:gd name="connsiteY175" fmla="*/ 381000 h 539115"/>
                    <a:gd name="connsiteX176" fmla="*/ 727710 w 1000125"/>
                    <a:gd name="connsiteY176" fmla="*/ 379095 h 539115"/>
                    <a:gd name="connsiteX177" fmla="*/ 716280 w 1000125"/>
                    <a:gd name="connsiteY177" fmla="*/ 375285 h 539115"/>
                    <a:gd name="connsiteX178" fmla="*/ 706755 w 1000125"/>
                    <a:gd name="connsiteY178" fmla="*/ 373380 h 539115"/>
                    <a:gd name="connsiteX179" fmla="*/ 689610 w 1000125"/>
                    <a:gd name="connsiteY179" fmla="*/ 369570 h 539115"/>
                    <a:gd name="connsiteX180" fmla="*/ 678180 w 1000125"/>
                    <a:gd name="connsiteY180" fmla="*/ 367665 h 539115"/>
                    <a:gd name="connsiteX181" fmla="*/ 664845 w 1000125"/>
                    <a:gd name="connsiteY181" fmla="*/ 363855 h 539115"/>
                    <a:gd name="connsiteX182" fmla="*/ 647700 w 1000125"/>
                    <a:gd name="connsiteY182" fmla="*/ 361950 h 539115"/>
                    <a:gd name="connsiteX183" fmla="*/ 611505 w 1000125"/>
                    <a:gd name="connsiteY183" fmla="*/ 358140 h 539115"/>
                    <a:gd name="connsiteX184" fmla="*/ 601980 w 1000125"/>
                    <a:gd name="connsiteY184" fmla="*/ 356235 h 539115"/>
                    <a:gd name="connsiteX185" fmla="*/ 596265 w 1000125"/>
                    <a:gd name="connsiteY185" fmla="*/ 354330 h 539115"/>
                    <a:gd name="connsiteX186" fmla="*/ 548640 w 1000125"/>
                    <a:gd name="connsiteY186" fmla="*/ 361950 h 539115"/>
                    <a:gd name="connsiteX0" fmla="*/ 548640 w 1000125"/>
                    <a:gd name="connsiteY0" fmla="*/ 361950 h 539115"/>
                    <a:gd name="connsiteX1" fmla="*/ 523875 w 1000125"/>
                    <a:gd name="connsiteY1" fmla="*/ 363855 h 539115"/>
                    <a:gd name="connsiteX2" fmla="*/ 518160 w 1000125"/>
                    <a:gd name="connsiteY2" fmla="*/ 365760 h 539115"/>
                    <a:gd name="connsiteX3" fmla="*/ 510540 w 1000125"/>
                    <a:gd name="connsiteY3" fmla="*/ 367665 h 539115"/>
                    <a:gd name="connsiteX4" fmla="*/ 504825 w 1000125"/>
                    <a:gd name="connsiteY4" fmla="*/ 369570 h 539115"/>
                    <a:gd name="connsiteX5" fmla="*/ 495300 w 1000125"/>
                    <a:gd name="connsiteY5" fmla="*/ 371475 h 539115"/>
                    <a:gd name="connsiteX6" fmla="*/ 483870 w 1000125"/>
                    <a:gd name="connsiteY6" fmla="*/ 375285 h 539115"/>
                    <a:gd name="connsiteX7" fmla="*/ 476250 w 1000125"/>
                    <a:gd name="connsiteY7" fmla="*/ 377190 h 539115"/>
                    <a:gd name="connsiteX8" fmla="*/ 470535 w 1000125"/>
                    <a:gd name="connsiteY8" fmla="*/ 379095 h 539115"/>
                    <a:gd name="connsiteX9" fmla="*/ 459105 w 1000125"/>
                    <a:gd name="connsiteY9" fmla="*/ 381000 h 539115"/>
                    <a:gd name="connsiteX10" fmla="*/ 451485 w 1000125"/>
                    <a:gd name="connsiteY10" fmla="*/ 382905 h 539115"/>
                    <a:gd name="connsiteX11" fmla="*/ 445770 w 1000125"/>
                    <a:gd name="connsiteY11" fmla="*/ 384810 h 539115"/>
                    <a:gd name="connsiteX12" fmla="*/ 434340 w 1000125"/>
                    <a:gd name="connsiteY12" fmla="*/ 386715 h 539115"/>
                    <a:gd name="connsiteX13" fmla="*/ 428625 w 1000125"/>
                    <a:gd name="connsiteY13" fmla="*/ 388620 h 539115"/>
                    <a:gd name="connsiteX14" fmla="*/ 419100 w 1000125"/>
                    <a:gd name="connsiteY14" fmla="*/ 390525 h 539115"/>
                    <a:gd name="connsiteX15" fmla="*/ 413385 w 1000125"/>
                    <a:gd name="connsiteY15" fmla="*/ 392430 h 539115"/>
                    <a:gd name="connsiteX16" fmla="*/ 394335 w 1000125"/>
                    <a:gd name="connsiteY16" fmla="*/ 398145 h 539115"/>
                    <a:gd name="connsiteX17" fmla="*/ 377190 w 1000125"/>
                    <a:gd name="connsiteY17" fmla="*/ 403860 h 539115"/>
                    <a:gd name="connsiteX18" fmla="*/ 371475 w 1000125"/>
                    <a:gd name="connsiteY18" fmla="*/ 405765 h 539115"/>
                    <a:gd name="connsiteX19" fmla="*/ 363855 w 1000125"/>
                    <a:gd name="connsiteY19" fmla="*/ 409575 h 539115"/>
                    <a:gd name="connsiteX20" fmla="*/ 352425 w 1000125"/>
                    <a:gd name="connsiteY20" fmla="*/ 413385 h 539115"/>
                    <a:gd name="connsiteX21" fmla="*/ 344805 w 1000125"/>
                    <a:gd name="connsiteY21" fmla="*/ 417195 h 539115"/>
                    <a:gd name="connsiteX22" fmla="*/ 325755 w 1000125"/>
                    <a:gd name="connsiteY22" fmla="*/ 422910 h 539115"/>
                    <a:gd name="connsiteX23" fmla="*/ 308610 w 1000125"/>
                    <a:gd name="connsiteY23" fmla="*/ 428625 h 539115"/>
                    <a:gd name="connsiteX24" fmla="*/ 302895 w 1000125"/>
                    <a:gd name="connsiteY24" fmla="*/ 430530 h 539115"/>
                    <a:gd name="connsiteX25" fmla="*/ 295275 w 1000125"/>
                    <a:gd name="connsiteY25" fmla="*/ 432435 h 539115"/>
                    <a:gd name="connsiteX26" fmla="*/ 276225 w 1000125"/>
                    <a:gd name="connsiteY26" fmla="*/ 436245 h 539115"/>
                    <a:gd name="connsiteX27" fmla="*/ 268605 w 1000125"/>
                    <a:gd name="connsiteY27" fmla="*/ 438150 h 539115"/>
                    <a:gd name="connsiteX28" fmla="*/ 253365 w 1000125"/>
                    <a:gd name="connsiteY28" fmla="*/ 440055 h 539115"/>
                    <a:gd name="connsiteX29" fmla="*/ 203835 w 1000125"/>
                    <a:gd name="connsiteY29" fmla="*/ 440055 h 539115"/>
                    <a:gd name="connsiteX30" fmla="*/ 192405 w 1000125"/>
                    <a:gd name="connsiteY30" fmla="*/ 438150 h 539115"/>
                    <a:gd name="connsiteX31" fmla="*/ 165735 w 1000125"/>
                    <a:gd name="connsiteY31" fmla="*/ 436245 h 539115"/>
                    <a:gd name="connsiteX32" fmla="*/ 156210 w 1000125"/>
                    <a:gd name="connsiteY32" fmla="*/ 434340 h 539115"/>
                    <a:gd name="connsiteX33" fmla="*/ 142875 w 1000125"/>
                    <a:gd name="connsiteY33" fmla="*/ 432435 h 539115"/>
                    <a:gd name="connsiteX34" fmla="*/ 137160 w 1000125"/>
                    <a:gd name="connsiteY34" fmla="*/ 430530 h 539115"/>
                    <a:gd name="connsiteX35" fmla="*/ 129540 w 1000125"/>
                    <a:gd name="connsiteY35" fmla="*/ 428625 h 539115"/>
                    <a:gd name="connsiteX36" fmla="*/ 120015 w 1000125"/>
                    <a:gd name="connsiteY36" fmla="*/ 426720 h 539115"/>
                    <a:gd name="connsiteX37" fmla="*/ 104775 w 1000125"/>
                    <a:gd name="connsiteY37" fmla="*/ 422910 h 539115"/>
                    <a:gd name="connsiteX38" fmla="*/ 89535 w 1000125"/>
                    <a:gd name="connsiteY38" fmla="*/ 421005 h 539115"/>
                    <a:gd name="connsiteX39" fmla="*/ 78105 w 1000125"/>
                    <a:gd name="connsiteY39" fmla="*/ 417195 h 539115"/>
                    <a:gd name="connsiteX40" fmla="*/ 72390 w 1000125"/>
                    <a:gd name="connsiteY40" fmla="*/ 415290 h 539115"/>
                    <a:gd name="connsiteX41" fmla="*/ 64770 w 1000125"/>
                    <a:gd name="connsiteY41" fmla="*/ 413385 h 539115"/>
                    <a:gd name="connsiteX42" fmla="*/ 59055 w 1000125"/>
                    <a:gd name="connsiteY42" fmla="*/ 411480 h 539115"/>
                    <a:gd name="connsiteX43" fmla="*/ 47625 w 1000125"/>
                    <a:gd name="connsiteY43" fmla="*/ 409575 h 539115"/>
                    <a:gd name="connsiteX44" fmla="*/ 36195 w 1000125"/>
                    <a:gd name="connsiteY44" fmla="*/ 401955 h 539115"/>
                    <a:gd name="connsiteX45" fmla="*/ 30480 w 1000125"/>
                    <a:gd name="connsiteY45" fmla="*/ 398145 h 539115"/>
                    <a:gd name="connsiteX46" fmla="*/ 22860 w 1000125"/>
                    <a:gd name="connsiteY46" fmla="*/ 386715 h 539115"/>
                    <a:gd name="connsiteX47" fmla="*/ 19050 w 1000125"/>
                    <a:gd name="connsiteY47" fmla="*/ 381000 h 539115"/>
                    <a:gd name="connsiteX48" fmla="*/ 13335 w 1000125"/>
                    <a:gd name="connsiteY48" fmla="*/ 367665 h 539115"/>
                    <a:gd name="connsiteX49" fmla="*/ 11430 w 1000125"/>
                    <a:gd name="connsiteY49" fmla="*/ 358140 h 539115"/>
                    <a:gd name="connsiteX50" fmla="*/ 5715 w 1000125"/>
                    <a:gd name="connsiteY50" fmla="*/ 337185 h 539115"/>
                    <a:gd name="connsiteX51" fmla="*/ 3810 w 1000125"/>
                    <a:gd name="connsiteY51" fmla="*/ 325755 h 539115"/>
                    <a:gd name="connsiteX52" fmla="*/ 0 w 1000125"/>
                    <a:gd name="connsiteY52" fmla="*/ 314325 h 539115"/>
                    <a:gd name="connsiteX53" fmla="*/ 1905 w 1000125"/>
                    <a:gd name="connsiteY53" fmla="*/ 270510 h 539115"/>
                    <a:gd name="connsiteX54" fmla="*/ 9525 w 1000125"/>
                    <a:gd name="connsiteY54" fmla="*/ 255270 h 539115"/>
                    <a:gd name="connsiteX55" fmla="*/ 19050 w 1000125"/>
                    <a:gd name="connsiteY55" fmla="*/ 240030 h 539115"/>
                    <a:gd name="connsiteX56" fmla="*/ 20955 w 1000125"/>
                    <a:gd name="connsiteY56" fmla="*/ 234315 h 539115"/>
                    <a:gd name="connsiteX57" fmla="*/ 28575 w 1000125"/>
                    <a:gd name="connsiteY57" fmla="*/ 222885 h 539115"/>
                    <a:gd name="connsiteX58" fmla="*/ 30480 w 1000125"/>
                    <a:gd name="connsiteY58" fmla="*/ 217170 h 539115"/>
                    <a:gd name="connsiteX59" fmla="*/ 40005 w 1000125"/>
                    <a:gd name="connsiteY59" fmla="*/ 205740 h 539115"/>
                    <a:gd name="connsiteX60" fmla="*/ 43815 w 1000125"/>
                    <a:gd name="connsiteY60" fmla="*/ 194310 h 539115"/>
                    <a:gd name="connsiteX61" fmla="*/ 47625 w 1000125"/>
                    <a:gd name="connsiteY61" fmla="*/ 182880 h 539115"/>
                    <a:gd name="connsiteX62" fmla="*/ 49530 w 1000125"/>
                    <a:gd name="connsiteY62" fmla="*/ 177165 h 539115"/>
                    <a:gd name="connsiteX63" fmla="*/ 51435 w 1000125"/>
                    <a:gd name="connsiteY63" fmla="*/ 169545 h 539115"/>
                    <a:gd name="connsiteX64" fmla="*/ 55245 w 1000125"/>
                    <a:gd name="connsiteY64" fmla="*/ 163830 h 539115"/>
                    <a:gd name="connsiteX65" fmla="*/ 60960 w 1000125"/>
                    <a:gd name="connsiteY65" fmla="*/ 144780 h 539115"/>
                    <a:gd name="connsiteX66" fmla="*/ 62865 w 1000125"/>
                    <a:gd name="connsiteY66" fmla="*/ 139065 h 539115"/>
                    <a:gd name="connsiteX67" fmla="*/ 66675 w 1000125"/>
                    <a:gd name="connsiteY67" fmla="*/ 133350 h 539115"/>
                    <a:gd name="connsiteX68" fmla="*/ 68580 w 1000125"/>
                    <a:gd name="connsiteY68" fmla="*/ 127635 h 539115"/>
                    <a:gd name="connsiteX69" fmla="*/ 74295 w 1000125"/>
                    <a:gd name="connsiteY69" fmla="*/ 121920 h 539115"/>
                    <a:gd name="connsiteX70" fmla="*/ 93345 w 1000125"/>
                    <a:gd name="connsiteY70" fmla="*/ 99060 h 539115"/>
                    <a:gd name="connsiteX71" fmla="*/ 99060 w 1000125"/>
                    <a:gd name="connsiteY71" fmla="*/ 97155 h 539115"/>
                    <a:gd name="connsiteX72" fmla="*/ 112395 w 1000125"/>
                    <a:gd name="connsiteY72" fmla="*/ 89535 h 539115"/>
                    <a:gd name="connsiteX73" fmla="*/ 120015 w 1000125"/>
                    <a:gd name="connsiteY73" fmla="*/ 85725 h 539115"/>
                    <a:gd name="connsiteX74" fmla="*/ 129540 w 1000125"/>
                    <a:gd name="connsiteY74" fmla="*/ 80010 h 539115"/>
                    <a:gd name="connsiteX75" fmla="*/ 144780 w 1000125"/>
                    <a:gd name="connsiteY75" fmla="*/ 78105 h 539115"/>
                    <a:gd name="connsiteX76" fmla="*/ 175260 w 1000125"/>
                    <a:gd name="connsiteY76" fmla="*/ 72390 h 539115"/>
                    <a:gd name="connsiteX77" fmla="*/ 194310 w 1000125"/>
                    <a:gd name="connsiteY77" fmla="*/ 62865 h 539115"/>
                    <a:gd name="connsiteX78" fmla="*/ 201930 w 1000125"/>
                    <a:gd name="connsiteY78" fmla="*/ 59055 h 539115"/>
                    <a:gd name="connsiteX79" fmla="*/ 207645 w 1000125"/>
                    <a:gd name="connsiteY79" fmla="*/ 53340 h 539115"/>
                    <a:gd name="connsiteX80" fmla="*/ 213360 w 1000125"/>
                    <a:gd name="connsiteY80" fmla="*/ 51435 h 539115"/>
                    <a:gd name="connsiteX81" fmla="*/ 219075 w 1000125"/>
                    <a:gd name="connsiteY81" fmla="*/ 47625 h 539115"/>
                    <a:gd name="connsiteX82" fmla="*/ 226695 w 1000125"/>
                    <a:gd name="connsiteY82" fmla="*/ 45720 h 539115"/>
                    <a:gd name="connsiteX83" fmla="*/ 238125 w 1000125"/>
                    <a:gd name="connsiteY83" fmla="*/ 41910 h 539115"/>
                    <a:gd name="connsiteX84" fmla="*/ 253365 w 1000125"/>
                    <a:gd name="connsiteY84" fmla="*/ 34290 h 539115"/>
                    <a:gd name="connsiteX85" fmla="*/ 259080 w 1000125"/>
                    <a:gd name="connsiteY85" fmla="*/ 30480 h 539115"/>
                    <a:gd name="connsiteX86" fmla="*/ 266700 w 1000125"/>
                    <a:gd name="connsiteY86" fmla="*/ 28575 h 539115"/>
                    <a:gd name="connsiteX87" fmla="*/ 278130 w 1000125"/>
                    <a:gd name="connsiteY87" fmla="*/ 24765 h 539115"/>
                    <a:gd name="connsiteX88" fmla="*/ 287655 w 1000125"/>
                    <a:gd name="connsiteY88" fmla="*/ 22860 h 539115"/>
                    <a:gd name="connsiteX89" fmla="*/ 304800 w 1000125"/>
                    <a:gd name="connsiteY89" fmla="*/ 17145 h 539115"/>
                    <a:gd name="connsiteX90" fmla="*/ 318135 w 1000125"/>
                    <a:gd name="connsiteY90" fmla="*/ 13335 h 539115"/>
                    <a:gd name="connsiteX91" fmla="*/ 350520 w 1000125"/>
                    <a:gd name="connsiteY91" fmla="*/ 9525 h 539115"/>
                    <a:gd name="connsiteX92" fmla="*/ 361950 w 1000125"/>
                    <a:gd name="connsiteY92" fmla="*/ 7620 h 539115"/>
                    <a:gd name="connsiteX93" fmla="*/ 382905 w 1000125"/>
                    <a:gd name="connsiteY93" fmla="*/ 5715 h 539115"/>
                    <a:gd name="connsiteX94" fmla="*/ 388620 w 1000125"/>
                    <a:gd name="connsiteY94" fmla="*/ 3810 h 539115"/>
                    <a:gd name="connsiteX95" fmla="*/ 441960 w 1000125"/>
                    <a:gd name="connsiteY95" fmla="*/ 0 h 539115"/>
                    <a:gd name="connsiteX96" fmla="*/ 592455 w 1000125"/>
                    <a:gd name="connsiteY96" fmla="*/ 1905 h 539115"/>
                    <a:gd name="connsiteX97" fmla="*/ 613410 w 1000125"/>
                    <a:gd name="connsiteY97" fmla="*/ 5715 h 539115"/>
                    <a:gd name="connsiteX98" fmla="*/ 628650 w 1000125"/>
                    <a:gd name="connsiteY98" fmla="*/ 7620 h 539115"/>
                    <a:gd name="connsiteX99" fmla="*/ 651510 w 1000125"/>
                    <a:gd name="connsiteY99" fmla="*/ 11430 h 539115"/>
                    <a:gd name="connsiteX100" fmla="*/ 664845 w 1000125"/>
                    <a:gd name="connsiteY100" fmla="*/ 15240 h 539115"/>
                    <a:gd name="connsiteX101" fmla="*/ 681990 w 1000125"/>
                    <a:gd name="connsiteY101" fmla="*/ 19050 h 539115"/>
                    <a:gd name="connsiteX102" fmla="*/ 687705 w 1000125"/>
                    <a:gd name="connsiteY102" fmla="*/ 20955 h 539115"/>
                    <a:gd name="connsiteX103" fmla="*/ 699135 w 1000125"/>
                    <a:gd name="connsiteY103" fmla="*/ 22860 h 539115"/>
                    <a:gd name="connsiteX104" fmla="*/ 710565 w 1000125"/>
                    <a:gd name="connsiteY104" fmla="*/ 26670 h 539115"/>
                    <a:gd name="connsiteX105" fmla="*/ 729615 w 1000125"/>
                    <a:gd name="connsiteY105" fmla="*/ 32385 h 539115"/>
                    <a:gd name="connsiteX106" fmla="*/ 744855 w 1000125"/>
                    <a:gd name="connsiteY106" fmla="*/ 43815 h 539115"/>
                    <a:gd name="connsiteX107" fmla="*/ 756285 w 1000125"/>
                    <a:gd name="connsiteY107" fmla="*/ 40005 h 539115"/>
                    <a:gd name="connsiteX108" fmla="*/ 775335 w 1000125"/>
                    <a:gd name="connsiteY108" fmla="*/ 51435 h 539115"/>
                    <a:gd name="connsiteX109" fmla="*/ 786765 w 1000125"/>
                    <a:gd name="connsiteY109" fmla="*/ 55245 h 539115"/>
                    <a:gd name="connsiteX110" fmla="*/ 790575 w 1000125"/>
                    <a:gd name="connsiteY110" fmla="*/ 74295 h 539115"/>
                    <a:gd name="connsiteX111" fmla="*/ 800100 w 1000125"/>
                    <a:gd name="connsiteY111" fmla="*/ 62865 h 539115"/>
                    <a:gd name="connsiteX112" fmla="*/ 807720 w 1000125"/>
                    <a:gd name="connsiteY112" fmla="*/ 76200 h 539115"/>
                    <a:gd name="connsiteX113" fmla="*/ 821055 w 1000125"/>
                    <a:gd name="connsiteY113" fmla="*/ 87630 h 539115"/>
                    <a:gd name="connsiteX114" fmla="*/ 826770 w 1000125"/>
                    <a:gd name="connsiteY114" fmla="*/ 89535 h 539115"/>
                    <a:gd name="connsiteX115" fmla="*/ 832485 w 1000125"/>
                    <a:gd name="connsiteY115" fmla="*/ 91440 h 539115"/>
                    <a:gd name="connsiteX116" fmla="*/ 843915 w 1000125"/>
                    <a:gd name="connsiteY116" fmla="*/ 99060 h 539115"/>
                    <a:gd name="connsiteX117" fmla="*/ 851535 w 1000125"/>
                    <a:gd name="connsiteY117" fmla="*/ 104775 h 539115"/>
                    <a:gd name="connsiteX118" fmla="*/ 857250 w 1000125"/>
                    <a:gd name="connsiteY118" fmla="*/ 106680 h 539115"/>
                    <a:gd name="connsiteX119" fmla="*/ 862965 w 1000125"/>
                    <a:gd name="connsiteY119" fmla="*/ 110490 h 539115"/>
                    <a:gd name="connsiteX120" fmla="*/ 882015 w 1000125"/>
                    <a:gd name="connsiteY120" fmla="*/ 121920 h 539115"/>
                    <a:gd name="connsiteX121" fmla="*/ 901065 w 1000125"/>
                    <a:gd name="connsiteY121" fmla="*/ 139065 h 539115"/>
                    <a:gd name="connsiteX122" fmla="*/ 908685 w 1000125"/>
                    <a:gd name="connsiteY122" fmla="*/ 148590 h 539115"/>
                    <a:gd name="connsiteX123" fmla="*/ 912495 w 1000125"/>
                    <a:gd name="connsiteY123" fmla="*/ 154305 h 539115"/>
                    <a:gd name="connsiteX124" fmla="*/ 929640 w 1000125"/>
                    <a:gd name="connsiteY124" fmla="*/ 169545 h 539115"/>
                    <a:gd name="connsiteX125" fmla="*/ 937260 w 1000125"/>
                    <a:gd name="connsiteY125" fmla="*/ 180975 h 539115"/>
                    <a:gd name="connsiteX126" fmla="*/ 942975 w 1000125"/>
                    <a:gd name="connsiteY126" fmla="*/ 188595 h 539115"/>
                    <a:gd name="connsiteX127" fmla="*/ 946785 w 1000125"/>
                    <a:gd name="connsiteY127" fmla="*/ 196215 h 539115"/>
                    <a:gd name="connsiteX128" fmla="*/ 952500 w 1000125"/>
                    <a:gd name="connsiteY128" fmla="*/ 201930 h 539115"/>
                    <a:gd name="connsiteX129" fmla="*/ 962025 w 1000125"/>
                    <a:gd name="connsiteY129" fmla="*/ 215265 h 539115"/>
                    <a:gd name="connsiteX130" fmla="*/ 965835 w 1000125"/>
                    <a:gd name="connsiteY130" fmla="*/ 226695 h 539115"/>
                    <a:gd name="connsiteX131" fmla="*/ 973455 w 1000125"/>
                    <a:gd name="connsiteY131" fmla="*/ 241935 h 539115"/>
                    <a:gd name="connsiteX132" fmla="*/ 975360 w 1000125"/>
                    <a:gd name="connsiteY132" fmla="*/ 247650 h 539115"/>
                    <a:gd name="connsiteX133" fmla="*/ 979170 w 1000125"/>
                    <a:gd name="connsiteY133" fmla="*/ 253365 h 539115"/>
                    <a:gd name="connsiteX134" fmla="*/ 981075 w 1000125"/>
                    <a:gd name="connsiteY134" fmla="*/ 259080 h 539115"/>
                    <a:gd name="connsiteX135" fmla="*/ 984885 w 1000125"/>
                    <a:gd name="connsiteY135" fmla="*/ 264795 h 539115"/>
                    <a:gd name="connsiteX136" fmla="*/ 988695 w 1000125"/>
                    <a:gd name="connsiteY136" fmla="*/ 276225 h 539115"/>
                    <a:gd name="connsiteX137" fmla="*/ 992505 w 1000125"/>
                    <a:gd name="connsiteY137" fmla="*/ 289560 h 539115"/>
                    <a:gd name="connsiteX138" fmla="*/ 994410 w 1000125"/>
                    <a:gd name="connsiteY138" fmla="*/ 304800 h 539115"/>
                    <a:gd name="connsiteX139" fmla="*/ 996315 w 1000125"/>
                    <a:gd name="connsiteY139" fmla="*/ 312420 h 539115"/>
                    <a:gd name="connsiteX140" fmla="*/ 1000125 w 1000125"/>
                    <a:gd name="connsiteY140" fmla="*/ 327660 h 539115"/>
                    <a:gd name="connsiteX141" fmla="*/ 996315 w 1000125"/>
                    <a:gd name="connsiteY141" fmla="*/ 445770 h 539115"/>
                    <a:gd name="connsiteX142" fmla="*/ 986790 w 1000125"/>
                    <a:gd name="connsiteY142" fmla="*/ 468630 h 539115"/>
                    <a:gd name="connsiteX143" fmla="*/ 982980 w 1000125"/>
                    <a:gd name="connsiteY143" fmla="*/ 476250 h 539115"/>
                    <a:gd name="connsiteX144" fmla="*/ 979170 w 1000125"/>
                    <a:gd name="connsiteY144" fmla="*/ 481965 h 539115"/>
                    <a:gd name="connsiteX145" fmla="*/ 973455 w 1000125"/>
                    <a:gd name="connsiteY145" fmla="*/ 495300 h 539115"/>
                    <a:gd name="connsiteX146" fmla="*/ 965835 w 1000125"/>
                    <a:gd name="connsiteY146" fmla="*/ 506730 h 539115"/>
                    <a:gd name="connsiteX147" fmla="*/ 958215 w 1000125"/>
                    <a:gd name="connsiteY147" fmla="*/ 518160 h 539115"/>
                    <a:gd name="connsiteX148" fmla="*/ 948690 w 1000125"/>
                    <a:gd name="connsiteY148" fmla="*/ 535305 h 539115"/>
                    <a:gd name="connsiteX149" fmla="*/ 942975 w 1000125"/>
                    <a:gd name="connsiteY149" fmla="*/ 539115 h 539115"/>
                    <a:gd name="connsiteX150" fmla="*/ 937260 w 1000125"/>
                    <a:gd name="connsiteY150" fmla="*/ 537210 h 539115"/>
                    <a:gd name="connsiteX151" fmla="*/ 933450 w 1000125"/>
                    <a:gd name="connsiteY151" fmla="*/ 531495 h 539115"/>
                    <a:gd name="connsiteX152" fmla="*/ 927735 w 1000125"/>
                    <a:gd name="connsiteY152" fmla="*/ 525780 h 539115"/>
                    <a:gd name="connsiteX153" fmla="*/ 914400 w 1000125"/>
                    <a:gd name="connsiteY153" fmla="*/ 510540 h 539115"/>
                    <a:gd name="connsiteX154" fmla="*/ 906780 w 1000125"/>
                    <a:gd name="connsiteY154" fmla="*/ 499110 h 539115"/>
                    <a:gd name="connsiteX155" fmla="*/ 897255 w 1000125"/>
                    <a:gd name="connsiteY155" fmla="*/ 487680 h 539115"/>
                    <a:gd name="connsiteX156" fmla="*/ 891540 w 1000125"/>
                    <a:gd name="connsiteY156" fmla="*/ 483870 h 539115"/>
                    <a:gd name="connsiteX157" fmla="*/ 883920 w 1000125"/>
                    <a:gd name="connsiteY157" fmla="*/ 472440 h 539115"/>
                    <a:gd name="connsiteX158" fmla="*/ 876300 w 1000125"/>
                    <a:gd name="connsiteY158" fmla="*/ 461010 h 539115"/>
                    <a:gd name="connsiteX159" fmla="*/ 870585 w 1000125"/>
                    <a:gd name="connsiteY159" fmla="*/ 455295 h 539115"/>
                    <a:gd name="connsiteX160" fmla="*/ 866775 w 1000125"/>
                    <a:gd name="connsiteY160" fmla="*/ 449580 h 539115"/>
                    <a:gd name="connsiteX161" fmla="*/ 861060 w 1000125"/>
                    <a:gd name="connsiteY161" fmla="*/ 445770 h 539115"/>
                    <a:gd name="connsiteX162" fmla="*/ 851535 w 1000125"/>
                    <a:gd name="connsiteY162" fmla="*/ 436245 h 539115"/>
                    <a:gd name="connsiteX163" fmla="*/ 845820 w 1000125"/>
                    <a:gd name="connsiteY163" fmla="*/ 430530 h 539115"/>
                    <a:gd name="connsiteX164" fmla="*/ 834390 w 1000125"/>
                    <a:gd name="connsiteY164" fmla="*/ 422910 h 539115"/>
                    <a:gd name="connsiteX165" fmla="*/ 828675 w 1000125"/>
                    <a:gd name="connsiteY165" fmla="*/ 419100 h 539115"/>
                    <a:gd name="connsiteX166" fmla="*/ 822960 w 1000125"/>
                    <a:gd name="connsiteY166" fmla="*/ 415290 h 539115"/>
                    <a:gd name="connsiteX167" fmla="*/ 817245 w 1000125"/>
                    <a:gd name="connsiteY167" fmla="*/ 413385 h 539115"/>
                    <a:gd name="connsiteX168" fmla="*/ 805815 w 1000125"/>
                    <a:gd name="connsiteY168" fmla="*/ 405765 h 539115"/>
                    <a:gd name="connsiteX169" fmla="*/ 794385 w 1000125"/>
                    <a:gd name="connsiteY169" fmla="*/ 398145 h 539115"/>
                    <a:gd name="connsiteX170" fmla="*/ 777240 w 1000125"/>
                    <a:gd name="connsiteY170" fmla="*/ 392430 h 539115"/>
                    <a:gd name="connsiteX171" fmla="*/ 771525 w 1000125"/>
                    <a:gd name="connsiteY171" fmla="*/ 390525 h 539115"/>
                    <a:gd name="connsiteX172" fmla="*/ 760095 w 1000125"/>
                    <a:gd name="connsiteY172" fmla="*/ 388620 h 539115"/>
                    <a:gd name="connsiteX173" fmla="*/ 748665 w 1000125"/>
                    <a:gd name="connsiteY173" fmla="*/ 384810 h 539115"/>
                    <a:gd name="connsiteX174" fmla="*/ 742950 w 1000125"/>
                    <a:gd name="connsiteY174" fmla="*/ 382905 h 539115"/>
                    <a:gd name="connsiteX175" fmla="*/ 737235 w 1000125"/>
                    <a:gd name="connsiteY175" fmla="*/ 381000 h 539115"/>
                    <a:gd name="connsiteX176" fmla="*/ 727710 w 1000125"/>
                    <a:gd name="connsiteY176" fmla="*/ 379095 h 539115"/>
                    <a:gd name="connsiteX177" fmla="*/ 716280 w 1000125"/>
                    <a:gd name="connsiteY177" fmla="*/ 375285 h 539115"/>
                    <a:gd name="connsiteX178" fmla="*/ 706755 w 1000125"/>
                    <a:gd name="connsiteY178" fmla="*/ 373380 h 539115"/>
                    <a:gd name="connsiteX179" fmla="*/ 689610 w 1000125"/>
                    <a:gd name="connsiteY179" fmla="*/ 369570 h 539115"/>
                    <a:gd name="connsiteX180" fmla="*/ 678180 w 1000125"/>
                    <a:gd name="connsiteY180" fmla="*/ 367665 h 539115"/>
                    <a:gd name="connsiteX181" fmla="*/ 664845 w 1000125"/>
                    <a:gd name="connsiteY181" fmla="*/ 363855 h 539115"/>
                    <a:gd name="connsiteX182" fmla="*/ 647700 w 1000125"/>
                    <a:gd name="connsiteY182" fmla="*/ 361950 h 539115"/>
                    <a:gd name="connsiteX183" fmla="*/ 611505 w 1000125"/>
                    <a:gd name="connsiteY183" fmla="*/ 358140 h 539115"/>
                    <a:gd name="connsiteX184" fmla="*/ 601980 w 1000125"/>
                    <a:gd name="connsiteY184" fmla="*/ 356235 h 539115"/>
                    <a:gd name="connsiteX185" fmla="*/ 596265 w 1000125"/>
                    <a:gd name="connsiteY185" fmla="*/ 354330 h 539115"/>
                    <a:gd name="connsiteX186" fmla="*/ 548640 w 1000125"/>
                    <a:gd name="connsiteY186" fmla="*/ 361950 h 539115"/>
                    <a:gd name="connsiteX0" fmla="*/ 548640 w 1000125"/>
                    <a:gd name="connsiteY0" fmla="*/ 361950 h 539115"/>
                    <a:gd name="connsiteX1" fmla="*/ 523875 w 1000125"/>
                    <a:gd name="connsiteY1" fmla="*/ 363855 h 539115"/>
                    <a:gd name="connsiteX2" fmla="*/ 518160 w 1000125"/>
                    <a:gd name="connsiteY2" fmla="*/ 365760 h 539115"/>
                    <a:gd name="connsiteX3" fmla="*/ 510540 w 1000125"/>
                    <a:gd name="connsiteY3" fmla="*/ 367665 h 539115"/>
                    <a:gd name="connsiteX4" fmla="*/ 504825 w 1000125"/>
                    <a:gd name="connsiteY4" fmla="*/ 369570 h 539115"/>
                    <a:gd name="connsiteX5" fmla="*/ 495300 w 1000125"/>
                    <a:gd name="connsiteY5" fmla="*/ 371475 h 539115"/>
                    <a:gd name="connsiteX6" fmla="*/ 483870 w 1000125"/>
                    <a:gd name="connsiteY6" fmla="*/ 375285 h 539115"/>
                    <a:gd name="connsiteX7" fmla="*/ 476250 w 1000125"/>
                    <a:gd name="connsiteY7" fmla="*/ 377190 h 539115"/>
                    <a:gd name="connsiteX8" fmla="*/ 470535 w 1000125"/>
                    <a:gd name="connsiteY8" fmla="*/ 379095 h 539115"/>
                    <a:gd name="connsiteX9" fmla="*/ 459105 w 1000125"/>
                    <a:gd name="connsiteY9" fmla="*/ 381000 h 539115"/>
                    <a:gd name="connsiteX10" fmla="*/ 451485 w 1000125"/>
                    <a:gd name="connsiteY10" fmla="*/ 382905 h 539115"/>
                    <a:gd name="connsiteX11" fmla="*/ 445770 w 1000125"/>
                    <a:gd name="connsiteY11" fmla="*/ 384810 h 539115"/>
                    <a:gd name="connsiteX12" fmla="*/ 434340 w 1000125"/>
                    <a:gd name="connsiteY12" fmla="*/ 386715 h 539115"/>
                    <a:gd name="connsiteX13" fmla="*/ 428625 w 1000125"/>
                    <a:gd name="connsiteY13" fmla="*/ 388620 h 539115"/>
                    <a:gd name="connsiteX14" fmla="*/ 419100 w 1000125"/>
                    <a:gd name="connsiteY14" fmla="*/ 390525 h 539115"/>
                    <a:gd name="connsiteX15" fmla="*/ 413385 w 1000125"/>
                    <a:gd name="connsiteY15" fmla="*/ 392430 h 539115"/>
                    <a:gd name="connsiteX16" fmla="*/ 394335 w 1000125"/>
                    <a:gd name="connsiteY16" fmla="*/ 398145 h 539115"/>
                    <a:gd name="connsiteX17" fmla="*/ 377190 w 1000125"/>
                    <a:gd name="connsiteY17" fmla="*/ 403860 h 539115"/>
                    <a:gd name="connsiteX18" fmla="*/ 371475 w 1000125"/>
                    <a:gd name="connsiteY18" fmla="*/ 405765 h 539115"/>
                    <a:gd name="connsiteX19" fmla="*/ 363855 w 1000125"/>
                    <a:gd name="connsiteY19" fmla="*/ 409575 h 539115"/>
                    <a:gd name="connsiteX20" fmla="*/ 352425 w 1000125"/>
                    <a:gd name="connsiteY20" fmla="*/ 413385 h 539115"/>
                    <a:gd name="connsiteX21" fmla="*/ 344805 w 1000125"/>
                    <a:gd name="connsiteY21" fmla="*/ 417195 h 539115"/>
                    <a:gd name="connsiteX22" fmla="*/ 325755 w 1000125"/>
                    <a:gd name="connsiteY22" fmla="*/ 422910 h 539115"/>
                    <a:gd name="connsiteX23" fmla="*/ 308610 w 1000125"/>
                    <a:gd name="connsiteY23" fmla="*/ 428625 h 539115"/>
                    <a:gd name="connsiteX24" fmla="*/ 302895 w 1000125"/>
                    <a:gd name="connsiteY24" fmla="*/ 430530 h 539115"/>
                    <a:gd name="connsiteX25" fmla="*/ 295275 w 1000125"/>
                    <a:gd name="connsiteY25" fmla="*/ 432435 h 539115"/>
                    <a:gd name="connsiteX26" fmla="*/ 276225 w 1000125"/>
                    <a:gd name="connsiteY26" fmla="*/ 436245 h 539115"/>
                    <a:gd name="connsiteX27" fmla="*/ 268605 w 1000125"/>
                    <a:gd name="connsiteY27" fmla="*/ 438150 h 539115"/>
                    <a:gd name="connsiteX28" fmla="*/ 253365 w 1000125"/>
                    <a:gd name="connsiteY28" fmla="*/ 440055 h 539115"/>
                    <a:gd name="connsiteX29" fmla="*/ 203835 w 1000125"/>
                    <a:gd name="connsiteY29" fmla="*/ 440055 h 539115"/>
                    <a:gd name="connsiteX30" fmla="*/ 192405 w 1000125"/>
                    <a:gd name="connsiteY30" fmla="*/ 438150 h 539115"/>
                    <a:gd name="connsiteX31" fmla="*/ 165735 w 1000125"/>
                    <a:gd name="connsiteY31" fmla="*/ 436245 h 539115"/>
                    <a:gd name="connsiteX32" fmla="*/ 156210 w 1000125"/>
                    <a:gd name="connsiteY32" fmla="*/ 434340 h 539115"/>
                    <a:gd name="connsiteX33" fmla="*/ 142875 w 1000125"/>
                    <a:gd name="connsiteY33" fmla="*/ 432435 h 539115"/>
                    <a:gd name="connsiteX34" fmla="*/ 137160 w 1000125"/>
                    <a:gd name="connsiteY34" fmla="*/ 430530 h 539115"/>
                    <a:gd name="connsiteX35" fmla="*/ 129540 w 1000125"/>
                    <a:gd name="connsiteY35" fmla="*/ 428625 h 539115"/>
                    <a:gd name="connsiteX36" fmla="*/ 120015 w 1000125"/>
                    <a:gd name="connsiteY36" fmla="*/ 426720 h 539115"/>
                    <a:gd name="connsiteX37" fmla="*/ 104775 w 1000125"/>
                    <a:gd name="connsiteY37" fmla="*/ 422910 h 539115"/>
                    <a:gd name="connsiteX38" fmla="*/ 89535 w 1000125"/>
                    <a:gd name="connsiteY38" fmla="*/ 421005 h 539115"/>
                    <a:gd name="connsiteX39" fmla="*/ 78105 w 1000125"/>
                    <a:gd name="connsiteY39" fmla="*/ 417195 h 539115"/>
                    <a:gd name="connsiteX40" fmla="*/ 72390 w 1000125"/>
                    <a:gd name="connsiteY40" fmla="*/ 415290 h 539115"/>
                    <a:gd name="connsiteX41" fmla="*/ 64770 w 1000125"/>
                    <a:gd name="connsiteY41" fmla="*/ 413385 h 539115"/>
                    <a:gd name="connsiteX42" fmla="*/ 59055 w 1000125"/>
                    <a:gd name="connsiteY42" fmla="*/ 411480 h 539115"/>
                    <a:gd name="connsiteX43" fmla="*/ 47625 w 1000125"/>
                    <a:gd name="connsiteY43" fmla="*/ 409575 h 539115"/>
                    <a:gd name="connsiteX44" fmla="*/ 36195 w 1000125"/>
                    <a:gd name="connsiteY44" fmla="*/ 401955 h 539115"/>
                    <a:gd name="connsiteX45" fmla="*/ 30480 w 1000125"/>
                    <a:gd name="connsiteY45" fmla="*/ 398145 h 539115"/>
                    <a:gd name="connsiteX46" fmla="*/ 22860 w 1000125"/>
                    <a:gd name="connsiteY46" fmla="*/ 386715 h 539115"/>
                    <a:gd name="connsiteX47" fmla="*/ 19050 w 1000125"/>
                    <a:gd name="connsiteY47" fmla="*/ 381000 h 539115"/>
                    <a:gd name="connsiteX48" fmla="*/ 13335 w 1000125"/>
                    <a:gd name="connsiteY48" fmla="*/ 367665 h 539115"/>
                    <a:gd name="connsiteX49" fmla="*/ 11430 w 1000125"/>
                    <a:gd name="connsiteY49" fmla="*/ 358140 h 539115"/>
                    <a:gd name="connsiteX50" fmla="*/ 5715 w 1000125"/>
                    <a:gd name="connsiteY50" fmla="*/ 337185 h 539115"/>
                    <a:gd name="connsiteX51" fmla="*/ 3810 w 1000125"/>
                    <a:gd name="connsiteY51" fmla="*/ 325755 h 539115"/>
                    <a:gd name="connsiteX52" fmla="*/ 0 w 1000125"/>
                    <a:gd name="connsiteY52" fmla="*/ 314325 h 539115"/>
                    <a:gd name="connsiteX53" fmla="*/ 1905 w 1000125"/>
                    <a:gd name="connsiteY53" fmla="*/ 270510 h 539115"/>
                    <a:gd name="connsiteX54" fmla="*/ 9525 w 1000125"/>
                    <a:gd name="connsiteY54" fmla="*/ 255270 h 539115"/>
                    <a:gd name="connsiteX55" fmla="*/ 19050 w 1000125"/>
                    <a:gd name="connsiteY55" fmla="*/ 240030 h 539115"/>
                    <a:gd name="connsiteX56" fmla="*/ 20955 w 1000125"/>
                    <a:gd name="connsiteY56" fmla="*/ 234315 h 539115"/>
                    <a:gd name="connsiteX57" fmla="*/ 28575 w 1000125"/>
                    <a:gd name="connsiteY57" fmla="*/ 222885 h 539115"/>
                    <a:gd name="connsiteX58" fmla="*/ 30480 w 1000125"/>
                    <a:gd name="connsiteY58" fmla="*/ 217170 h 539115"/>
                    <a:gd name="connsiteX59" fmla="*/ 40005 w 1000125"/>
                    <a:gd name="connsiteY59" fmla="*/ 205740 h 539115"/>
                    <a:gd name="connsiteX60" fmla="*/ 43815 w 1000125"/>
                    <a:gd name="connsiteY60" fmla="*/ 194310 h 539115"/>
                    <a:gd name="connsiteX61" fmla="*/ 47625 w 1000125"/>
                    <a:gd name="connsiteY61" fmla="*/ 182880 h 539115"/>
                    <a:gd name="connsiteX62" fmla="*/ 49530 w 1000125"/>
                    <a:gd name="connsiteY62" fmla="*/ 177165 h 539115"/>
                    <a:gd name="connsiteX63" fmla="*/ 51435 w 1000125"/>
                    <a:gd name="connsiteY63" fmla="*/ 169545 h 539115"/>
                    <a:gd name="connsiteX64" fmla="*/ 55245 w 1000125"/>
                    <a:gd name="connsiteY64" fmla="*/ 163830 h 539115"/>
                    <a:gd name="connsiteX65" fmla="*/ 60960 w 1000125"/>
                    <a:gd name="connsiteY65" fmla="*/ 144780 h 539115"/>
                    <a:gd name="connsiteX66" fmla="*/ 62865 w 1000125"/>
                    <a:gd name="connsiteY66" fmla="*/ 139065 h 539115"/>
                    <a:gd name="connsiteX67" fmla="*/ 66675 w 1000125"/>
                    <a:gd name="connsiteY67" fmla="*/ 133350 h 539115"/>
                    <a:gd name="connsiteX68" fmla="*/ 68580 w 1000125"/>
                    <a:gd name="connsiteY68" fmla="*/ 127635 h 539115"/>
                    <a:gd name="connsiteX69" fmla="*/ 74295 w 1000125"/>
                    <a:gd name="connsiteY69" fmla="*/ 121920 h 539115"/>
                    <a:gd name="connsiteX70" fmla="*/ 93345 w 1000125"/>
                    <a:gd name="connsiteY70" fmla="*/ 99060 h 539115"/>
                    <a:gd name="connsiteX71" fmla="*/ 99060 w 1000125"/>
                    <a:gd name="connsiteY71" fmla="*/ 97155 h 539115"/>
                    <a:gd name="connsiteX72" fmla="*/ 112395 w 1000125"/>
                    <a:gd name="connsiteY72" fmla="*/ 89535 h 539115"/>
                    <a:gd name="connsiteX73" fmla="*/ 120015 w 1000125"/>
                    <a:gd name="connsiteY73" fmla="*/ 85725 h 539115"/>
                    <a:gd name="connsiteX74" fmla="*/ 129540 w 1000125"/>
                    <a:gd name="connsiteY74" fmla="*/ 80010 h 539115"/>
                    <a:gd name="connsiteX75" fmla="*/ 144780 w 1000125"/>
                    <a:gd name="connsiteY75" fmla="*/ 78105 h 539115"/>
                    <a:gd name="connsiteX76" fmla="*/ 175260 w 1000125"/>
                    <a:gd name="connsiteY76" fmla="*/ 72390 h 539115"/>
                    <a:gd name="connsiteX77" fmla="*/ 194310 w 1000125"/>
                    <a:gd name="connsiteY77" fmla="*/ 62865 h 539115"/>
                    <a:gd name="connsiteX78" fmla="*/ 201930 w 1000125"/>
                    <a:gd name="connsiteY78" fmla="*/ 59055 h 539115"/>
                    <a:gd name="connsiteX79" fmla="*/ 207645 w 1000125"/>
                    <a:gd name="connsiteY79" fmla="*/ 53340 h 539115"/>
                    <a:gd name="connsiteX80" fmla="*/ 213360 w 1000125"/>
                    <a:gd name="connsiteY80" fmla="*/ 51435 h 539115"/>
                    <a:gd name="connsiteX81" fmla="*/ 219075 w 1000125"/>
                    <a:gd name="connsiteY81" fmla="*/ 47625 h 539115"/>
                    <a:gd name="connsiteX82" fmla="*/ 226695 w 1000125"/>
                    <a:gd name="connsiteY82" fmla="*/ 45720 h 539115"/>
                    <a:gd name="connsiteX83" fmla="*/ 238125 w 1000125"/>
                    <a:gd name="connsiteY83" fmla="*/ 41910 h 539115"/>
                    <a:gd name="connsiteX84" fmla="*/ 253365 w 1000125"/>
                    <a:gd name="connsiteY84" fmla="*/ 34290 h 539115"/>
                    <a:gd name="connsiteX85" fmla="*/ 259080 w 1000125"/>
                    <a:gd name="connsiteY85" fmla="*/ 30480 h 539115"/>
                    <a:gd name="connsiteX86" fmla="*/ 266700 w 1000125"/>
                    <a:gd name="connsiteY86" fmla="*/ 28575 h 539115"/>
                    <a:gd name="connsiteX87" fmla="*/ 278130 w 1000125"/>
                    <a:gd name="connsiteY87" fmla="*/ 24765 h 539115"/>
                    <a:gd name="connsiteX88" fmla="*/ 287655 w 1000125"/>
                    <a:gd name="connsiteY88" fmla="*/ 22860 h 539115"/>
                    <a:gd name="connsiteX89" fmla="*/ 304800 w 1000125"/>
                    <a:gd name="connsiteY89" fmla="*/ 17145 h 539115"/>
                    <a:gd name="connsiteX90" fmla="*/ 318135 w 1000125"/>
                    <a:gd name="connsiteY90" fmla="*/ 13335 h 539115"/>
                    <a:gd name="connsiteX91" fmla="*/ 350520 w 1000125"/>
                    <a:gd name="connsiteY91" fmla="*/ 9525 h 539115"/>
                    <a:gd name="connsiteX92" fmla="*/ 361950 w 1000125"/>
                    <a:gd name="connsiteY92" fmla="*/ 7620 h 539115"/>
                    <a:gd name="connsiteX93" fmla="*/ 382905 w 1000125"/>
                    <a:gd name="connsiteY93" fmla="*/ 5715 h 539115"/>
                    <a:gd name="connsiteX94" fmla="*/ 388620 w 1000125"/>
                    <a:gd name="connsiteY94" fmla="*/ 3810 h 539115"/>
                    <a:gd name="connsiteX95" fmla="*/ 441960 w 1000125"/>
                    <a:gd name="connsiteY95" fmla="*/ 0 h 539115"/>
                    <a:gd name="connsiteX96" fmla="*/ 592455 w 1000125"/>
                    <a:gd name="connsiteY96" fmla="*/ 1905 h 539115"/>
                    <a:gd name="connsiteX97" fmla="*/ 613410 w 1000125"/>
                    <a:gd name="connsiteY97" fmla="*/ 5715 h 539115"/>
                    <a:gd name="connsiteX98" fmla="*/ 628650 w 1000125"/>
                    <a:gd name="connsiteY98" fmla="*/ 7620 h 539115"/>
                    <a:gd name="connsiteX99" fmla="*/ 651510 w 1000125"/>
                    <a:gd name="connsiteY99" fmla="*/ 11430 h 539115"/>
                    <a:gd name="connsiteX100" fmla="*/ 664845 w 1000125"/>
                    <a:gd name="connsiteY100" fmla="*/ 15240 h 539115"/>
                    <a:gd name="connsiteX101" fmla="*/ 681990 w 1000125"/>
                    <a:gd name="connsiteY101" fmla="*/ 19050 h 539115"/>
                    <a:gd name="connsiteX102" fmla="*/ 687705 w 1000125"/>
                    <a:gd name="connsiteY102" fmla="*/ 20955 h 539115"/>
                    <a:gd name="connsiteX103" fmla="*/ 699135 w 1000125"/>
                    <a:gd name="connsiteY103" fmla="*/ 22860 h 539115"/>
                    <a:gd name="connsiteX104" fmla="*/ 710565 w 1000125"/>
                    <a:gd name="connsiteY104" fmla="*/ 26670 h 539115"/>
                    <a:gd name="connsiteX105" fmla="*/ 729615 w 1000125"/>
                    <a:gd name="connsiteY105" fmla="*/ 32385 h 539115"/>
                    <a:gd name="connsiteX106" fmla="*/ 744855 w 1000125"/>
                    <a:gd name="connsiteY106" fmla="*/ 43815 h 539115"/>
                    <a:gd name="connsiteX107" fmla="*/ 756285 w 1000125"/>
                    <a:gd name="connsiteY107" fmla="*/ 40005 h 539115"/>
                    <a:gd name="connsiteX108" fmla="*/ 775335 w 1000125"/>
                    <a:gd name="connsiteY108" fmla="*/ 51435 h 539115"/>
                    <a:gd name="connsiteX109" fmla="*/ 786765 w 1000125"/>
                    <a:gd name="connsiteY109" fmla="*/ 55245 h 539115"/>
                    <a:gd name="connsiteX110" fmla="*/ 796290 w 1000125"/>
                    <a:gd name="connsiteY110" fmla="*/ 66675 h 539115"/>
                    <a:gd name="connsiteX111" fmla="*/ 800100 w 1000125"/>
                    <a:gd name="connsiteY111" fmla="*/ 62865 h 539115"/>
                    <a:gd name="connsiteX112" fmla="*/ 807720 w 1000125"/>
                    <a:gd name="connsiteY112" fmla="*/ 76200 h 539115"/>
                    <a:gd name="connsiteX113" fmla="*/ 821055 w 1000125"/>
                    <a:gd name="connsiteY113" fmla="*/ 87630 h 539115"/>
                    <a:gd name="connsiteX114" fmla="*/ 826770 w 1000125"/>
                    <a:gd name="connsiteY114" fmla="*/ 89535 h 539115"/>
                    <a:gd name="connsiteX115" fmla="*/ 832485 w 1000125"/>
                    <a:gd name="connsiteY115" fmla="*/ 91440 h 539115"/>
                    <a:gd name="connsiteX116" fmla="*/ 843915 w 1000125"/>
                    <a:gd name="connsiteY116" fmla="*/ 99060 h 539115"/>
                    <a:gd name="connsiteX117" fmla="*/ 851535 w 1000125"/>
                    <a:gd name="connsiteY117" fmla="*/ 104775 h 539115"/>
                    <a:gd name="connsiteX118" fmla="*/ 857250 w 1000125"/>
                    <a:gd name="connsiteY118" fmla="*/ 106680 h 539115"/>
                    <a:gd name="connsiteX119" fmla="*/ 862965 w 1000125"/>
                    <a:gd name="connsiteY119" fmla="*/ 110490 h 539115"/>
                    <a:gd name="connsiteX120" fmla="*/ 882015 w 1000125"/>
                    <a:gd name="connsiteY120" fmla="*/ 121920 h 539115"/>
                    <a:gd name="connsiteX121" fmla="*/ 901065 w 1000125"/>
                    <a:gd name="connsiteY121" fmla="*/ 139065 h 539115"/>
                    <a:gd name="connsiteX122" fmla="*/ 908685 w 1000125"/>
                    <a:gd name="connsiteY122" fmla="*/ 148590 h 539115"/>
                    <a:gd name="connsiteX123" fmla="*/ 912495 w 1000125"/>
                    <a:gd name="connsiteY123" fmla="*/ 154305 h 539115"/>
                    <a:gd name="connsiteX124" fmla="*/ 929640 w 1000125"/>
                    <a:gd name="connsiteY124" fmla="*/ 169545 h 539115"/>
                    <a:gd name="connsiteX125" fmla="*/ 937260 w 1000125"/>
                    <a:gd name="connsiteY125" fmla="*/ 180975 h 539115"/>
                    <a:gd name="connsiteX126" fmla="*/ 942975 w 1000125"/>
                    <a:gd name="connsiteY126" fmla="*/ 188595 h 539115"/>
                    <a:gd name="connsiteX127" fmla="*/ 946785 w 1000125"/>
                    <a:gd name="connsiteY127" fmla="*/ 196215 h 539115"/>
                    <a:gd name="connsiteX128" fmla="*/ 952500 w 1000125"/>
                    <a:gd name="connsiteY128" fmla="*/ 201930 h 539115"/>
                    <a:gd name="connsiteX129" fmla="*/ 962025 w 1000125"/>
                    <a:gd name="connsiteY129" fmla="*/ 215265 h 539115"/>
                    <a:gd name="connsiteX130" fmla="*/ 965835 w 1000125"/>
                    <a:gd name="connsiteY130" fmla="*/ 226695 h 539115"/>
                    <a:gd name="connsiteX131" fmla="*/ 973455 w 1000125"/>
                    <a:gd name="connsiteY131" fmla="*/ 241935 h 539115"/>
                    <a:gd name="connsiteX132" fmla="*/ 975360 w 1000125"/>
                    <a:gd name="connsiteY132" fmla="*/ 247650 h 539115"/>
                    <a:gd name="connsiteX133" fmla="*/ 979170 w 1000125"/>
                    <a:gd name="connsiteY133" fmla="*/ 253365 h 539115"/>
                    <a:gd name="connsiteX134" fmla="*/ 981075 w 1000125"/>
                    <a:gd name="connsiteY134" fmla="*/ 259080 h 539115"/>
                    <a:gd name="connsiteX135" fmla="*/ 984885 w 1000125"/>
                    <a:gd name="connsiteY135" fmla="*/ 264795 h 539115"/>
                    <a:gd name="connsiteX136" fmla="*/ 988695 w 1000125"/>
                    <a:gd name="connsiteY136" fmla="*/ 276225 h 539115"/>
                    <a:gd name="connsiteX137" fmla="*/ 992505 w 1000125"/>
                    <a:gd name="connsiteY137" fmla="*/ 289560 h 539115"/>
                    <a:gd name="connsiteX138" fmla="*/ 994410 w 1000125"/>
                    <a:gd name="connsiteY138" fmla="*/ 304800 h 539115"/>
                    <a:gd name="connsiteX139" fmla="*/ 996315 w 1000125"/>
                    <a:gd name="connsiteY139" fmla="*/ 312420 h 539115"/>
                    <a:gd name="connsiteX140" fmla="*/ 1000125 w 1000125"/>
                    <a:gd name="connsiteY140" fmla="*/ 327660 h 539115"/>
                    <a:gd name="connsiteX141" fmla="*/ 996315 w 1000125"/>
                    <a:gd name="connsiteY141" fmla="*/ 445770 h 539115"/>
                    <a:gd name="connsiteX142" fmla="*/ 986790 w 1000125"/>
                    <a:gd name="connsiteY142" fmla="*/ 468630 h 539115"/>
                    <a:gd name="connsiteX143" fmla="*/ 982980 w 1000125"/>
                    <a:gd name="connsiteY143" fmla="*/ 476250 h 539115"/>
                    <a:gd name="connsiteX144" fmla="*/ 979170 w 1000125"/>
                    <a:gd name="connsiteY144" fmla="*/ 481965 h 539115"/>
                    <a:gd name="connsiteX145" fmla="*/ 973455 w 1000125"/>
                    <a:gd name="connsiteY145" fmla="*/ 495300 h 539115"/>
                    <a:gd name="connsiteX146" fmla="*/ 965835 w 1000125"/>
                    <a:gd name="connsiteY146" fmla="*/ 506730 h 539115"/>
                    <a:gd name="connsiteX147" fmla="*/ 958215 w 1000125"/>
                    <a:gd name="connsiteY147" fmla="*/ 518160 h 539115"/>
                    <a:gd name="connsiteX148" fmla="*/ 948690 w 1000125"/>
                    <a:gd name="connsiteY148" fmla="*/ 535305 h 539115"/>
                    <a:gd name="connsiteX149" fmla="*/ 942975 w 1000125"/>
                    <a:gd name="connsiteY149" fmla="*/ 539115 h 539115"/>
                    <a:gd name="connsiteX150" fmla="*/ 937260 w 1000125"/>
                    <a:gd name="connsiteY150" fmla="*/ 537210 h 539115"/>
                    <a:gd name="connsiteX151" fmla="*/ 933450 w 1000125"/>
                    <a:gd name="connsiteY151" fmla="*/ 531495 h 539115"/>
                    <a:gd name="connsiteX152" fmla="*/ 927735 w 1000125"/>
                    <a:gd name="connsiteY152" fmla="*/ 525780 h 539115"/>
                    <a:gd name="connsiteX153" fmla="*/ 914400 w 1000125"/>
                    <a:gd name="connsiteY153" fmla="*/ 510540 h 539115"/>
                    <a:gd name="connsiteX154" fmla="*/ 906780 w 1000125"/>
                    <a:gd name="connsiteY154" fmla="*/ 499110 h 539115"/>
                    <a:gd name="connsiteX155" fmla="*/ 897255 w 1000125"/>
                    <a:gd name="connsiteY155" fmla="*/ 487680 h 539115"/>
                    <a:gd name="connsiteX156" fmla="*/ 891540 w 1000125"/>
                    <a:gd name="connsiteY156" fmla="*/ 483870 h 539115"/>
                    <a:gd name="connsiteX157" fmla="*/ 883920 w 1000125"/>
                    <a:gd name="connsiteY157" fmla="*/ 472440 h 539115"/>
                    <a:gd name="connsiteX158" fmla="*/ 876300 w 1000125"/>
                    <a:gd name="connsiteY158" fmla="*/ 461010 h 539115"/>
                    <a:gd name="connsiteX159" fmla="*/ 870585 w 1000125"/>
                    <a:gd name="connsiteY159" fmla="*/ 455295 h 539115"/>
                    <a:gd name="connsiteX160" fmla="*/ 866775 w 1000125"/>
                    <a:gd name="connsiteY160" fmla="*/ 449580 h 539115"/>
                    <a:gd name="connsiteX161" fmla="*/ 861060 w 1000125"/>
                    <a:gd name="connsiteY161" fmla="*/ 445770 h 539115"/>
                    <a:gd name="connsiteX162" fmla="*/ 851535 w 1000125"/>
                    <a:gd name="connsiteY162" fmla="*/ 436245 h 539115"/>
                    <a:gd name="connsiteX163" fmla="*/ 845820 w 1000125"/>
                    <a:gd name="connsiteY163" fmla="*/ 430530 h 539115"/>
                    <a:gd name="connsiteX164" fmla="*/ 834390 w 1000125"/>
                    <a:gd name="connsiteY164" fmla="*/ 422910 h 539115"/>
                    <a:gd name="connsiteX165" fmla="*/ 828675 w 1000125"/>
                    <a:gd name="connsiteY165" fmla="*/ 419100 h 539115"/>
                    <a:gd name="connsiteX166" fmla="*/ 822960 w 1000125"/>
                    <a:gd name="connsiteY166" fmla="*/ 415290 h 539115"/>
                    <a:gd name="connsiteX167" fmla="*/ 817245 w 1000125"/>
                    <a:gd name="connsiteY167" fmla="*/ 413385 h 539115"/>
                    <a:gd name="connsiteX168" fmla="*/ 805815 w 1000125"/>
                    <a:gd name="connsiteY168" fmla="*/ 405765 h 539115"/>
                    <a:gd name="connsiteX169" fmla="*/ 794385 w 1000125"/>
                    <a:gd name="connsiteY169" fmla="*/ 398145 h 539115"/>
                    <a:gd name="connsiteX170" fmla="*/ 777240 w 1000125"/>
                    <a:gd name="connsiteY170" fmla="*/ 392430 h 539115"/>
                    <a:gd name="connsiteX171" fmla="*/ 771525 w 1000125"/>
                    <a:gd name="connsiteY171" fmla="*/ 390525 h 539115"/>
                    <a:gd name="connsiteX172" fmla="*/ 760095 w 1000125"/>
                    <a:gd name="connsiteY172" fmla="*/ 388620 h 539115"/>
                    <a:gd name="connsiteX173" fmla="*/ 748665 w 1000125"/>
                    <a:gd name="connsiteY173" fmla="*/ 384810 h 539115"/>
                    <a:gd name="connsiteX174" fmla="*/ 742950 w 1000125"/>
                    <a:gd name="connsiteY174" fmla="*/ 382905 h 539115"/>
                    <a:gd name="connsiteX175" fmla="*/ 737235 w 1000125"/>
                    <a:gd name="connsiteY175" fmla="*/ 381000 h 539115"/>
                    <a:gd name="connsiteX176" fmla="*/ 727710 w 1000125"/>
                    <a:gd name="connsiteY176" fmla="*/ 379095 h 539115"/>
                    <a:gd name="connsiteX177" fmla="*/ 716280 w 1000125"/>
                    <a:gd name="connsiteY177" fmla="*/ 375285 h 539115"/>
                    <a:gd name="connsiteX178" fmla="*/ 706755 w 1000125"/>
                    <a:gd name="connsiteY178" fmla="*/ 373380 h 539115"/>
                    <a:gd name="connsiteX179" fmla="*/ 689610 w 1000125"/>
                    <a:gd name="connsiteY179" fmla="*/ 369570 h 539115"/>
                    <a:gd name="connsiteX180" fmla="*/ 678180 w 1000125"/>
                    <a:gd name="connsiteY180" fmla="*/ 367665 h 539115"/>
                    <a:gd name="connsiteX181" fmla="*/ 664845 w 1000125"/>
                    <a:gd name="connsiteY181" fmla="*/ 363855 h 539115"/>
                    <a:gd name="connsiteX182" fmla="*/ 647700 w 1000125"/>
                    <a:gd name="connsiteY182" fmla="*/ 361950 h 539115"/>
                    <a:gd name="connsiteX183" fmla="*/ 611505 w 1000125"/>
                    <a:gd name="connsiteY183" fmla="*/ 358140 h 539115"/>
                    <a:gd name="connsiteX184" fmla="*/ 601980 w 1000125"/>
                    <a:gd name="connsiteY184" fmla="*/ 356235 h 539115"/>
                    <a:gd name="connsiteX185" fmla="*/ 596265 w 1000125"/>
                    <a:gd name="connsiteY185" fmla="*/ 354330 h 539115"/>
                    <a:gd name="connsiteX186" fmla="*/ 548640 w 1000125"/>
                    <a:gd name="connsiteY186" fmla="*/ 361950 h 5391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</a:cxnLst>
                  <a:rect l="l" t="t" r="r" b="b"/>
                  <a:pathLst>
                    <a:path w="1000125" h="539115">
                      <a:moveTo>
                        <a:pt x="548640" y="361950"/>
                      </a:moveTo>
                      <a:cubicBezTo>
                        <a:pt x="536575" y="363537"/>
                        <a:pt x="532090" y="362828"/>
                        <a:pt x="523875" y="363855"/>
                      </a:cubicBezTo>
                      <a:cubicBezTo>
                        <a:pt x="521882" y="364104"/>
                        <a:pt x="520091" y="365208"/>
                        <a:pt x="518160" y="365760"/>
                      </a:cubicBezTo>
                      <a:cubicBezTo>
                        <a:pt x="515643" y="366479"/>
                        <a:pt x="513057" y="366946"/>
                        <a:pt x="510540" y="367665"/>
                      </a:cubicBezTo>
                      <a:cubicBezTo>
                        <a:pt x="508609" y="368217"/>
                        <a:pt x="506773" y="369083"/>
                        <a:pt x="504825" y="369570"/>
                      </a:cubicBezTo>
                      <a:cubicBezTo>
                        <a:pt x="501684" y="370355"/>
                        <a:pt x="498424" y="370623"/>
                        <a:pt x="495300" y="371475"/>
                      </a:cubicBezTo>
                      <a:cubicBezTo>
                        <a:pt x="491425" y="372532"/>
                        <a:pt x="487766" y="374311"/>
                        <a:pt x="483870" y="375285"/>
                      </a:cubicBezTo>
                      <a:cubicBezTo>
                        <a:pt x="481330" y="375920"/>
                        <a:pt x="478767" y="376471"/>
                        <a:pt x="476250" y="377190"/>
                      </a:cubicBezTo>
                      <a:cubicBezTo>
                        <a:pt x="474319" y="377742"/>
                        <a:pt x="472495" y="378659"/>
                        <a:pt x="470535" y="379095"/>
                      </a:cubicBezTo>
                      <a:cubicBezTo>
                        <a:pt x="466764" y="379933"/>
                        <a:pt x="462893" y="380242"/>
                        <a:pt x="459105" y="381000"/>
                      </a:cubicBezTo>
                      <a:cubicBezTo>
                        <a:pt x="456538" y="381513"/>
                        <a:pt x="454002" y="382186"/>
                        <a:pt x="451485" y="382905"/>
                      </a:cubicBezTo>
                      <a:cubicBezTo>
                        <a:pt x="449554" y="383457"/>
                        <a:pt x="447730" y="384374"/>
                        <a:pt x="445770" y="384810"/>
                      </a:cubicBezTo>
                      <a:cubicBezTo>
                        <a:pt x="441999" y="385648"/>
                        <a:pt x="438111" y="385877"/>
                        <a:pt x="434340" y="386715"/>
                      </a:cubicBezTo>
                      <a:cubicBezTo>
                        <a:pt x="432380" y="387151"/>
                        <a:pt x="430573" y="388133"/>
                        <a:pt x="428625" y="388620"/>
                      </a:cubicBezTo>
                      <a:cubicBezTo>
                        <a:pt x="425484" y="389405"/>
                        <a:pt x="422241" y="389740"/>
                        <a:pt x="419100" y="390525"/>
                      </a:cubicBezTo>
                      <a:cubicBezTo>
                        <a:pt x="417152" y="391012"/>
                        <a:pt x="415316" y="391878"/>
                        <a:pt x="413385" y="392430"/>
                      </a:cubicBezTo>
                      <a:cubicBezTo>
                        <a:pt x="393232" y="398188"/>
                        <a:pt x="421498" y="389091"/>
                        <a:pt x="394335" y="398145"/>
                      </a:cubicBezTo>
                      <a:lnTo>
                        <a:pt x="377190" y="403860"/>
                      </a:lnTo>
                      <a:cubicBezTo>
                        <a:pt x="375285" y="404495"/>
                        <a:pt x="373271" y="404867"/>
                        <a:pt x="371475" y="405765"/>
                      </a:cubicBezTo>
                      <a:cubicBezTo>
                        <a:pt x="368935" y="407035"/>
                        <a:pt x="366492" y="408520"/>
                        <a:pt x="363855" y="409575"/>
                      </a:cubicBezTo>
                      <a:cubicBezTo>
                        <a:pt x="360126" y="411067"/>
                        <a:pt x="356017" y="411589"/>
                        <a:pt x="352425" y="413385"/>
                      </a:cubicBezTo>
                      <a:cubicBezTo>
                        <a:pt x="349885" y="414655"/>
                        <a:pt x="347464" y="416198"/>
                        <a:pt x="344805" y="417195"/>
                      </a:cubicBezTo>
                      <a:cubicBezTo>
                        <a:pt x="338720" y="419477"/>
                        <a:pt x="331338" y="419188"/>
                        <a:pt x="325755" y="422910"/>
                      </a:cubicBezTo>
                      <a:cubicBezTo>
                        <a:pt x="315812" y="429539"/>
                        <a:pt x="324009" y="425203"/>
                        <a:pt x="308610" y="428625"/>
                      </a:cubicBezTo>
                      <a:cubicBezTo>
                        <a:pt x="306650" y="429061"/>
                        <a:pt x="304826" y="429978"/>
                        <a:pt x="302895" y="430530"/>
                      </a:cubicBezTo>
                      <a:cubicBezTo>
                        <a:pt x="300378" y="431249"/>
                        <a:pt x="297835" y="431886"/>
                        <a:pt x="295275" y="432435"/>
                      </a:cubicBezTo>
                      <a:cubicBezTo>
                        <a:pt x="288943" y="433792"/>
                        <a:pt x="282507" y="434674"/>
                        <a:pt x="276225" y="436245"/>
                      </a:cubicBezTo>
                      <a:cubicBezTo>
                        <a:pt x="273685" y="436880"/>
                        <a:pt x="271188" y="437720"/>
                        <a:pt x="268605" y="438150"/>
                      </a:cubicBezTo>
                      <a:cubicBezTo>
                        <a:pt x="263555" y="438992"/>
                        <a:pt x="258445" y="439420"/>
                        <a:pt x="253365" y="440055"/>
                      </a:cubicBezTo>
                      <a:cubicBezTo>
                        <a:pt x="234180" y="446450"/>
                        <a:pt x="246753" y="443015"/>
                        <a:pt x="203835" y="440055"/>
                      </a:cubicBezTo>
                      <a:cubicBezTo>
                        <a:pt x="199982" y="439789"/>
                        <a:pt x="196248" y="438534"/>
                        <a:pt x="192405" y="438150"/>
                      </a:cubicBezTo>
                      <a:cubicBezTo>
                        <a:pt x="183537" y="437263"/>
                        <a:pt x="174625" y="436880"/>
                        <a:pt x="165735" y="436245"/>
                      </a:cubicBezTo>
                      <a:cubicBezTo>
                        <a:pt x="162560" y="435610"/>
                        <a:pt x="159404" y="434872"/>
                        <a:pt x="156210" y="434340"/>
                      </a:cubicBezTo>
                      <a:cubicBezTo>
                        <a:pt x="151781" y="433602"/>
                        <a:pt x="147278" y="433316"/>
                        <a:pt x="142875" y="432435"/>
                      </a:cubicBezTo>
                      <a:cubicBezTo>
                        <a:pt x="140906" y="432041"/>
                        <a:pt x="139091" y="431082"/>
                        <a:pt x="137160" y="430530"/>
                      </a:cubicBezTo>
                      <a:cubicBezTo>
                        <a:pt x="134643" y="429811"/>
                        <a:pt x="132096" y="429193"/>
                        <a:pt x="129540" y="428625"/>
                      </a:cubicBezTo>
                      <a:cubicBezTo>
                        <a:pt x="126379" y="427923"/>
                        <a:pt x="123170" y="427448"/>
                        <a:pt x="120015" y="426720"/>
                      </a:cubicBezTo>
                      <a:cubicBezTo>
                        <a:pt x="114913" y="425543"/>
                        <a:pt x="109971" y="423559"/>
                        <a:pt x="104775" y="422910"/>
                      </a:cubicBezTo>
                      <a:lnTo>
                        <a:pt x="89535" y="421005"/>
                      </a:lnTo>
                      <a:lnTo>
                        <a:pt x="78105" y="417195"/>
                      </a:lnTo>
                      <a:cubicBezTo>
                        <a:pt x="76200" y="416560"/>
                        <a:pt x="74338" y="415777"/>
                        <a:pt x="72390" y="415290"/>
                      </a:cubicBezTo>
                      <a:cubicBezTo>
                        <a:pt x="69850" y="414655"/>
                        <a:pt x="67287" y="414104"/>
                        <a:pt x="64770" y="413385"/>
                      </a:cubicBezTo>
                      <a:cubicBezTo>
                        <a:pt x="62839" y="412833"/>
                        <a:pt x="61015" y="411916"/>
                        <a:pt x="59055" y="411480"/>
                      </a:cubicBezTo>
                      <a:cubicBezTo>
                        <a:pt x="55284" y="410642"/>
                        <a:pt x="51435" y="410210"/>
                        <a:pt x="47625" y="409575"/>
                      </a:cubicBezTo>
                      <a:lnTo>
                        <a:pt x="36195" y="401955"/>
                      </a:lnTo>
                      <a:lnTo>
                        <a:pt x="30480" y="398145"/>
                      </a:lnTo>
                      <a:lnTo>
                        <a:pt x="22860" y="386715"/>
                      </a:lnTo>
                      <a:cubicBezTo>
                        <a:pt x="21590" y="384810"/>
                        <a:pt x="19774" y="383172"/>
                        <a:pt x="19050" y="381000"/>
                      </a:cubicBezTo>
                      <a:cubicBezTo>
                        <a:pt x="16247" y="372591"/>
                        <a:pt x="18043" y="377081"/>
                        <a:pt x="13335" y="367665"/>
                      </a:cubicBezTo>
                      <a:cubicBezTo>
                        <a:pt x="12700" y="364490"/>
                        <a:pt x="12215" y="361281"/>
                        <a:pt x="11430" y="358140"/>
                      </a:cubicBezTo>
                      <a:cubicBezTo>
                        <a:pt x="7737" y="343366"/>
                        <a:pt x="10358" y="365042"/>
                        <a:pt x="5715" y="337185"/>
                      </a:cubicBezTo>
                      <a:cubicBezTo>
                        <a:pt x="5080" y="333375"/>
                        <a:pt x="4747" y="329502"/>
                        <a:pt x="3810" y="325755"/>
                      </a:cubicBezTo>
                      <a:cubicBezTo>
                        <a:pt x="2836" y="321859"/>
                        <a:pt x="0" y="314325"/>
                        <a:pt x="0" y="314325"/>
                      </a:cubicBezTo>
                      <a:cubicBezTo>
                        <a:pt x="635" y="299720"/>
                        <a:pt x="348" y="285046"/>
                        <a:pt x="1905" y="270510"/>
                      </a:cubicBezTo>
                      <a:cubicBezTo>
                        <a:pt x="2647" y="263586"/>
                        <a:pt x="6442" y="260666"/>
                        <a:pt x="9525" y="255270"/>
                      </a:cubicBezTo>
                      <a:cubicBezTo>
                        <a:pt x="17893" y="240626"/>
                        <a:pt x="8123" y="254600"/>
                        <a:pt x="19050" y="240030"/>
                      </a:cubicBezTo>
                      <a:cubicBezTo>
                        <a:pt x="19685" y="238125"/>
                        <a:pt x="19980" y="236070"/>
                        <a:pt x="20955" y="234315"/>
                      </a:cubicBezTo>
                      <a:cubicBezTo>
                        <a:pt x="23179" y="230312"/>
                        <a:pt x="27127" y="227229"/>
                        <a:pt x="28575" y="222885"/>
                      </a:cubicBezTo>
                      <a:cubicBezTo>
                        <a:pt x="29210" y="220980"/>
                        <a:pt x="29366" y="218841"/>
                        <a:pt x="30480" y="217170"/>
                      </a:cubicBezTo>
                      <a:cubicBezTo>
                        <a:pt x="36462" y="208198"/>
                        <a:pt x="35850" y="215089"/>
                        <a:pt x="40005" y="205740"/>
                      </a:cubicBezTo>
                      <a:cubicBezTo>
                        <a:pt x="41636" y="202070"/>
                        <a:pt x="42545" y="198120"/>
                        <a:pt x="43815" y="194310"/>
                      </a:cubicBezTo>
                      <a:lnTo>
                        <a:pt x="47625" y="182880"/>
                      </a:lnTo>
                      <a:cubicBezTo>
                        <a:pt x="48260" y="180975"/>
                        <a:pt x="49043" y="179113"/>
                        <a:pt x="49530" y="177165"/>
                      </a:cubicBezTo>
                      <a:cubicBezTo>
                        <a:pt x="50165" y="174625"/>
                        <a:pt x="50404" y="171951"/>
                        <a:pt x="51435" y="169545"/>
                      </a:cubicBezTo>
                      <a:cubicBezTo>
                        <a:pt x="52337" y="167441"/>
                        <a:pt x="53975" y="165735"/>
                        <a:pt x="55245" y="163830"/>
                      </a:cubicBezTo>
                      <a:cubicBezTo>
                        <a:pt x="58124" y="152314"/>
                        <a:pt x="56322" y="158694"/>
                        <a:pt x="60960" y="144780"/>
                      </a:cubicBezTo>
                      <a:cubicBezTo>
                        <a:pt x="61595" y="142875"/>
                        <a:pt x="61751" y="140736"/>
                        <a:pt x="62865" y="139065"/>
                      </a:cubicBezTo>
                      <a:cubicBezTo>
                        <a:pt x="64135" y="137160"/>
                        <a:pt x="65651" y="135398"/>
                        <a:pt x="66675" y="133350"/>
                      </a:cubicBezTo>
                      <a:cubicBezTo>
                        <a:pt x="67573" y="131554"/>
                        <a:pt x="67466" y="129306"/>
                        <a:pt x="68580" y="127635"/>
                      </a:cubicBezTo>
                      <a:cubicBezTo>
                        <a:pt x="70074" y="125393"/>
                        <a:pt x="72641" y="124047"/>
                        <a:pt x="74295" y="121920"/>
                      </a:cubicBezTo>
                      <a:cubicBezTo>
                        <a:pt x="78565" y="116430"/>
                        <a:pt x="86136" y="101463"/>
                        <a:pt x="93345" y="99060"/>
                      </a:cubicBezTo>
                      <a:lnTo>
                        <a:pt x="99060" y="97155"/>
                      </a:lnTo>
                      <a:cubicBezTo>
                        <a:pt x="108732" y="87483"/>
                        <a:pt x="100115" y="94140"/>
                        <a:pt x="112395" y="89535"/>
                      </a:cubicBezTo>
                      <a:cubicBezTo>
                        <a:pt x="115054" y="88538"/>
                        <a:pt x="117533" y="87104"/>
                        <a:pt x="120015" y="85725"/>
                      </a:cubicBezTo>
                      <a:cubicBezTo>
                        <a:pt x="123252" y="83927"/>
                        <a:pt x="126001" y="81099"/>
                        <a:pt x="129540" y="80010"/>
                      </a:cubicBezTo>
                      <a:cubicBezTo>
                        <a:pt x="134433" y="78504"/>
                        <a:pt x="139700" y="78740"/>
                        <a:pt x="144780" y="78105"/>
                      </a:cubicBezTo>
                      <a:cubicBezTo>
                        <a:pt x="162264" y="72277"/>
                        <a:pt x="152214" y="74695"/>
                        <a:pt x="175260" y="72390"/>
                      </a:cubicBezTo>
                      <a:cubicBezTo>
                        <a:pt x="192510" y="68078"/>
                        <a:pt x="171629" y="74205"/>
                        <a:pt x="194310" y="62865"/>
                      </a:cubicBezTo>
                      <a:cubicBezTo>
                        <a:pt x="196850" y="61595"/>
                        <a:pt x="199619" y="60706"/>
                        <a:pt x="201930" y="59055"/>
                      </a:cubicBezTo>
                      <a:cubicBezTo>
                        <a:pt x="204122" y="57489"/>
                        <a:pt x="205403" y="54834"/>
                        <a:pt x="207645" y="53340"/>
                      </a:cubicBezTo>
                      <a:cubicBezTo>
                        <a:pt x="209316" y="52226"/>
                        <a:pt x="211564" y="52333"/>
                        <a:pt x="213360" y="51435"/>
                      </a:cubicBezTo>
                      <a:cubicBezTo>
                        <a:pt x="215408" y="50411"/>
                        <a:pt x="216971" y="48527"/>
                        <a:pt x="219075" y="47625"/>
                      </a:cubicBezTo>
                      <a:cubicBezTo>
                        <a:pt x="221481" y="46594"/>
                        <a:pt x="224187" y="46472"/>
                        <a:pt x="226695" y="45720"/>
                      </a:cubicBezTo>
                      <a:cubicBezTo>
                        <a:pt x="230542" y="44566"/>
                        <a:pt x="238125" y="41910"/>
                        <a:pt x="238125" y="41910"/>
                      </a:cubicBezTo>
                      <a:cubicBezTo>
                        <a:pt x="255048" y="29217"/>
                        <a:pt x="236720" y="41423"/>
                        <a:pt x="253365" y="34290"/>
                      </a:cubicBezTo>
                      <a:cubicBezTo>
                        <a:pt x="255469" y="33388"/>
                        <a:pt x="256976" y="31382"/>
                        <a:pt x="259080" y="30480"/>
                      </a:cubicBezTo>
                      <a:cubicBezTo>
                        <a:pt x="261486" y="29449"/>
                        <a:pt x="264192" y="29327"/>
                        <a:pt x="266700" y="28575"/>
                      </a:cubicBezTo>
                      <a:cubicBezTo>
                        <a:pt x="270547" y="27421"/>
                        <a:pt x="274192" y="25553"/>
                        <a:pt x="278130" y="24765"/>
                      </a:cubicBezTo>
                      <a:cubicBezTo>
                        <a:pt x="281305" y="24130"/>
                        <a:pt x="284531" y="23712"/>
                        <a:pt x="287655" y="22860"/>
                      </a:cubicBezTo>
                      <a:lnTo>
                        <a:pt x="304800" y="17145"/>
                      </a:lnTo>
                      <a:cubicBezTo>
                        <a:pt x="309330" y="15635"/>
                        <a:pt x="313351" y="14132"/>
                        <a:pt x="318135" y="13335"/>
                      </a:cubicBezTo>
                      <a:cubicBezTo>
                        <a:pt x="326095" y="12008"/>
                        <a:pt x="342872" y="10545"/>
                        <a:pt x="350520" y="9525"/>
                      </a:cubicBezTo>
                      <a:cubicBezTo>
                        <a:pt x="354349" y="9015"/>
                        <a:pt x="358114" y="8071"/>
                        <a:pt x="361950" y="7620"/>
                      </a:cubicBezTo>
                      <a:cubicBezTo>
                        <a:pt x="368916" y="6800"/>
                        <a:pt x="375920" y="6350"/>
                        <a:pt x="382905" y="5715"/>
                      </a:cubicBezTo>
                      <a:cubicBezTo>
                        <a:pt x="384810" y="5080"/>
                        <a:pt x="386672" y="4297"/>
                        <a:pt x="388620" y="3810"/>
                      </a:cubicBezTo>
                      <a:cubicBezTo>
                        <a:pt x="406703" y="-711"/>
                        <a:pt x="420991" y="912"/>
                        <a:pt x="441960" y="0"/>
                      </a:cubicBezTo>
                      <a:lnTo>
                        <a:pt x="592455" y="1905"/>
                      </a:lnTo>
                      <a:cubicBezTo>
                        <a:pt x="624331" y="2638"/>
                        <a:pt x="597094" y="2749"/>
                        <a:pt x="613410" y="5715"/>
                      </a:cubicBezTo>
                      <a:cubicBezTo>
                        <a:pt x="618447" y="6631"/>
                        <a:pt x="623570" y="6985"/>
                        <a:pt x="628650" y="7620"/>
                      </a:cubicBezTo>
                      <a:cubicBezTo>
                        <a:pt x="641412" y="11874"/>
                        <a:pt x="627812" y="7784"/>
                        <a:pt x="651510" y="11430"/>
                      </a:cubicBezTo>
                      <a:cubicBezTo>
                        <a:pt x="657962" y="12423"/>
                        <a:pt x="659036" y="13580"/>
                        <a:pt x="664845" y="15240"/>
                      </a:cubicBezTo>
                      <a:cubicBezTo>
                        <a:pt x="678534" y="19151"/>
                        <a:pt x="666277" y="15122"/>
                        <a:pt x="681990" y="19050"/>
                      </a:cubicBezTo>
                      <a:cubicBezTo>
                        <a:pt x="683938" y="19537"/>
                        <a:pt x="685745" y="20519"/>
                        <a:pt x="687705" y="20955"/>
                      </a:cubicBezTo>
                      <a:cubicBezTo>
                        <a:pt x="691476" y="21793"/>
                        <a:pt x="695388" y="21923"/>
                        <a:pt x="699135" y="22860"/>
                      </a:cubicBezTo>
                      <a:cubicBezTo>
                        <a:pt x="703031" y="23834"/>
                        <a:pt x="706669" y="25696"/>
                        <a:pt x="710565" y="26670"/>
                      </a:cubicBezTo>
                      <a:cubicBezTo>
                        <a:pt x="714825" y="27735"/>
                        <a:pt x="726832" y="30530"/>
                        <a:pt x="729615" y="32385"/>
                      </a:cubicBezTo>
                      <a:cubicBezTo>
                        <a:pt x="746357" y="43547"/>
                        <a:pt x="740410" y="42545"/>
                        <a:pt x="744855" y="43815"/>
                      </a:cubicBezTo>
                      <a:cubicBezTo>
                        <a:pt x="749300" y="45085"/>
                        <a:pt x="751205" y="38735"/>
                        <a:pt x="756285" y="40005"/>
                      </a:cubicBezTo>
                      <a:cubicBezTo>
                        <a:pt x="761365" y="41275"/>
                        <a:pt x="770255" y="48895"/>
                        <a:pt x="775335" y="51435"/>
                      </a:cubicBezTo>
                      <a:cubicBezTo>
                        <a:pt x="780415" y="53975"/>
                        <a:pt x="783272" y="52705"/>
                        <a:pt x="786765" y="55245"/>
                      </a:cubicBezTo>
                      <a:cubicBezTo>
                        <a:pt x="790258" y="57785"/>
                        <a:pt x="794068" y="65405"/>
                        <a:pt x="796290" y="66675"/>
                      </a:cubicBezTo>
                      <a:cubicBezTo>
                        <a:pt x="798512" y="67945"/>
                        <a:pt x="798195" y="62230"/>
                        <a:pt x="800100" y="62865"/>
                      </a:cubicBezTo>
                      <a:cubicBezTo>
                        <a:pt x="802640" y="64770"/>
                        <a:pt x="804228" y="72073"/>
                        <a:pt x="807720" y="76200"/>
                      </a:cubicBezTo>
                      <a:cubicBezTo>
                        <a:pt x="811212" y="80327"/>
                        <a:pt x="817880" y="85408"/>
                        <a:pt x="821055" y="87630"/>
                      </a:cubicBezTo>
                      <a:cubicBezTo>
                        <a:pt x="824230" y="89852"/>
                        <a:pt x="824865" y="88900"/>
                        <a:pt x="826770" y="89535"/>
                      </a:cubicBezTo>
                      <a:cubicBezTo>
                        <a:pt x="828675" y="90170"/>
                        <a:pt x="830814" y="90326"/>
                        <a:pt x="832485" y="91440"/>
                      </a:cubicBezTo>
                      <a:cubicBezTo>
                        <a:pt x="836295" y="93980"/>
                        <a:pt x="840252" y="96313"/>
                        <a:pt x="843915" y="99060"/>
                      </a:cubicBezTo>
                      <a:cubicBezTo>
                        <a:pt x="846455" y="100965"/>
                        <a:pt x="848778" y="103200"/>
                        <a:pt x="851535" y="104775"/>
                      </a:cubicBezTo>
                      <a:cubicBezTo>
                        <a:pt x="853278" y="105771"/>
                        <a:pt x="855454" y="105782"/>
                        <a:pt x="857250" y="106680"/>
                      </a:cubicBezTo>
                      <a:cubicBezTo>
                        <a:pt x="859298" y="107704"/>
                        <a:pt x="860977" y="109354"/>
                        <a:pt x="862965" y="110490"/>
                      </a:cubicBezTo>
                      <a:cubicBezTo>
                        <a:pt x="869980" y="114499"/>
                        <a:pt x="875801" y="115706"/>
                        <a:pt x="882015" y="121920"/>
                      </a:cubicBezTo>
                      <a:cubicBezTo>
                        <a:pt x="896969" y="136874"/>
                        <a:pt x="890120" y="131768"/>
                        <a:pt x="901065" y="139065"/>
                      </a:cubicBezTo>
                      <a:cubicBezTo>
                        <a:pt x="904774" y="150191"/>
                        <a:pt x="900068" y="139973"/>
                        <a:pt x="908685" y="148590"/>
                      </a:cubicBezTo>
                      <a:cubicBezTo>
                        <a:pt x="910304" y="150209"/>
                        <a:pt x="910974" y="152594"/>
                        <a:pt x="912495" y="154305"/>
                      </a:cubicBezTo>
                      <a:cubicBezTo>
                        <a:pt x="921985" y="164981"/>
                        <a:pt x="920954" y="163754"/>
                        <a:pt x="929640" y="169545"/>
                      </a:cubicBezTo>
                      <a:cubicBezTo>
                        <a:pt x="932180" y="173355"/>
                        <a:pt x="934513" y="177312"/>
                        <a:pt x="937260" y="180975"/>
                      </a:cubicBezTo>
                      <a:cubicBezTo>
                        <a:pt x="939165" y="183515"/>
                        <a:pt x="941292" y="185903"/>
                        <a:pt x="942975" y="188595"/>
                      </a:cubicBezTo>
                      <a:cubicBezTo>
                        <a:pt x="944480" y="191003"/>
                        <a:pt x="945134" y="193904"/>
                        <a:pt x="946785" y="196215"/>
                      </a:cubicBezTo>
                      <a:cubicBezTo>
                        <a:pt x="948351" y="198407"/>
                        <a:pt x="950747" y="199885"/>
                        <a:pt x="952500" y="201930"/>
                      </a:cubicBezTo>
                      <a:cubicBezTo>
                        <a:pt x="953149" y="202688"/>
                        <a:pt x="961097" y="213177"/>
                        <a:pt x="962025" y="215265"/>
                      </a:cubicBezTo>
                      <a:cubicBezTo>
                        <a:pt x="963656" y="218935"/>
                        <a:pt x="964039" y="223103"/>
                        <a:pt x="965835" y="226695"/>
                      </a:cubicBezTo>
                      <a:cubicBezTo>
                        <a:pt x="968375" y="231775"/>
                        <a:pt x="971659" y="236547"/>
                        <a:pt x="973455" y="241935"/>
                      </a:cubicBezTo>
                      <a:cubicBezTo>
                        <a:pt x="974090" y="243840"/>
                        <a:pt x="974462" y="245854"/>
                        <a:pt x="975360" y="247650"/>
                      </a:cubicBezTo>
                      <a:cubicBezTo>
                        <a:pt x="976384" y="249698"/>
                        <a:pt x="978146" y="251317"/>
                        <a:pt x="979170" y="253365"/>
                      </a:cubicBezTo>
                      <a:cubicBezTo>
                        <a:pt x="980068" y="255161"/>
                        <a:pt x="980177" y="257284"/>
                        <a:pt x="981075" y="259080"/>
                      </a:cubicBezTo>
                      <a:cubicBezTo>
                        <a:pt x="982099" y="261128"/>
                        <a:pt x="983955" y="262703"/>
                        <a:pt x="984885" y="264795"/>
                      </a:cubicBezTo>
                      <a:cubicBezTo>
                        <a:pt x="986516" y="268465"/>
                        <a:pt x="987425" y="272415"/>
                        <a:pt x="988695" y="276225"/>
                      </a:cubicBezTo>
                      <a:cubicBezTo>
                        <a:pt x="990205" y="280755"/>
                        <a:pt x="991708" y="284776"/>
                        <a:pt x="992505" y="289560"/>
                      </a:cubicBezTo>
                      <a:cubicBezTo>
                        <a:pt x="993347" y="294610"/>
                        <a:pt x="993568" y="299750"/>
                        <a:pt x="994410" y="304800"/>
                      </a:cubicBezTo>
                      <a:cubicBezTo>
                        <a:pt x="994840" y="307383"/>
                        <a:pt x="995747" y="309864"/>
                        <a:pt x="996315" y="312420"/>
                      </a:cubicBezTo>
                      <a:cubicBezTo>
                        <a:pt x="999380" y="326213"/>
                        <a:pt x="996721" y="317448"/>
                        <a:pt x="1000125" y="327660"/>
                      </a:cubicBezTo>
                      <a:cubicBezTo>
                        <a:pt x="998855" y="367030"/>
                        <a:pt x="998104" y="406420"/>
                        <a:pt x="996315" y="445770"/>
                      </a:cubicBezTo>
                      <a:cubicBezTo>
                        <a:pt x="995987" y="452992"/>
                        <a:pt x="989172" y="463866"/>
                        <a:pt x="986790" y="468630"/>
                      </a:cubicBezTo>
                      <a:cubicBezTo>
                        <a:pt x="985520" y="471170"/>
                        <a:pt x="984555" y="473887"/>
                        <a:pt x="982980" y="476250"/>
                      </a:cubicBezTo>
                      <a:cubicBezTo>
                        <a:pt x="981710" y="478155"/>
                        <a:pt x="980194" y="479917"/>
                        <a:pt x="979170" y="481965"/>
                      </a:cubicBezTo>
                      <a:cubicBezTo>
                        <a:pt x="971287" y="497731"/>
                        <a:pt x="985347" y="475480"/>
                        <a:pt x="973455" y="495300"/>
                      </a:cubicBezTo>
                      <a:cubicBezTo>
                        <a:pt x="971099" y="499227"/>
                        <a:pt x="967283" y="502386"/>
                        <a:pt x="965835" y="506730"/>
                      </a:cubicBezTo>
                      <a:cubicBezTo>
                        <a:pt x="963078" y="515001"/>
                        <a:pt x="965350" y="511025"/>
                        <a:pt x="958215" y="518160"/>
                      </a:cubicBezTo>
                      <a:cubicBezTo>
                        <a:pt x="956230" y="524115"/>
                        <a:pt x="954305" y="531562"/>
                        <a:pt x="948690" y="535305"/>
                      </a:cubicBezTo>
                      <a:lnTo>
                        <a:pt x="942975" y="539115"/>
                      </a:lnTo>
                      <a:cubicBezTo>
                        <a:pt x="941070" y="538480"/>
                        <a:pt x="938828" y="538464"/>
                        <a:pt x="937260" y="537210"/>
                      </a:cubicBezTo>
                      <a:cubicBezTo>
                        <a:pt x="935472" y="535780"/>
                        <a:pt x="934916" y="533254"/>
                        <a:pt x="933450" y="531495"/>
                      </a:cubicBezTo>
                      <a:cubicBezTo>
                        <a:pt x="931725" y="529425"/>
                        <a:pt x="929389" y="527907"/>
                        <a:pt x="927735" y="525780"/>
                      </a:cubicBezTo>
                      <a:cubicBezTo>
                        <a:pt x="915768" y="510393"/>
                        <a:pt x="925464" y="517916"/>
                        <a:pt x="914400" y="510540"/>
                      </a:cubicBezTo>
                      <a:lnTo>
                        <a:pt x="906780" y="499110"/>
                      </a:lnTo>
                      <a:cubicBezTo>
                        <a:pt x="903034" y="493491"/>
                        <a:pt x="902755" y="492264"/>
                        <a:pt x="897255" y="487680"/>
                      </a:cubicBezTo>
                      <a:cubicBezTo>
                        <a:pt x="895496" y="486214"/>
                        <a:pt x="893445" y="485140"/>
                        <a:pt x="891540" y="483870"/>
                      </a:cubicBezTo>
                      <a:cubicBezTo>
                        <a:pt x="887897" y="472940"/>
                        <a:pt x="892244" y="483142"/>
                        <a:pt x="883920" y="472440"/>
                      </a:cubicBezTo>
                      <a:cubicBezTo>
                        <a:pt x="881109" y="468826"/>
                        <a:pt x="879538" y="464248"/>
                        <a:pt x="876300" y="461010"/>
                      </a:cubicBezTo>
                      <a:cubicBezTo>
                        <a:pt x="874395" y="459105"/>
                        <a:pt x="872310" y="457365"/>
                        <a:pt x="870585" y="455295"/>
                      </a:cubicBezTo>
                      <a:cubicBezTo>
                        <a:pt x="869119" y="453536"/>
                        <a:pt x="868394" y="451199"/>
                        <a:pt x="866775" y="449580"/>
                      </a:cubicBezTo>
                      <a:cubicBezTo>
                        <a:pt x="865156" y="447961"/>
                        <a:pt x="862965" y="447040"/>
                        <a:pt x="861060" y="445770"/>
                      </a:cubicBezTo>
                      <a:cubicBezTo>
                        <a:pt x="854075" y="435293"/>
                        <a:pt x="861060" y="444182"/>
                        <a:pt x="851535" y="436245"/>
                      </a:cubicBezTo>
                      <a:cubicBezTo>
                        <a:pt x="849465" y="434520"/>
                        <a:pt x="847947" y="432184"/>
                        <a:pt x="845820" y="430530"/>
                      </a:cubicBezTo>
                      <a:cubicBezTo>
                        <a:pt x="842206" y="427719"/>
                        <a:pt x="838200" y="425450"/>
                        <a:pt x="834390" y="422910"/>
                      </a:cubicBezTo>
                      <a:lnTo>
                        <a:pt x="828675" y="419100"/>
                      </a:lnTo>
                      <a:cubicBezTo>
                        <a:pt x="826770" y="417830"/>
                        <a:pt x="825132" y="416014"/>
                        <a:pt x="822960" y="415290"/>
                      </a:cubicBezTo>
                      <a:lnTo>
                        <a:pt x="817245" y="413385"/>
                      </a:lnTo>
                      <a:cubicBezTo>
                        <a:pt x="804562" y="400702"/>
                        <a:pt x="818221" y="412657"/>
                        <a:pt x="805815" y="405765"/>
                      </a:cubicBezTo>
                      <a:cubicBezTo>
                        <a:pt x="801812" y="403541"/>
                        <a:pt x="798729" y="399593"/>
                        <a:pt x="794385" y="398145"/>
                      </a:cubicBezTo>
                      <a:lnTo>
                        <a:pt x="777240" y="392430"/>
                      </a:lnTo>
                      <a:cubicBezTo>
                        <a:pt x="775335" y="391795"/>
                        <a:pt x="773506" y="390855"/>
                        <a:pt x="771525" y="390525"/>
                      </a:cubicBezTo>
                      <a:cubicBezTo>
                        <a:pt x="767715" y="389890"/>
                        <a:pt x="763842" y="389557"/>
                        <a:pt x="760095" y="388620"/>
                      </a:cubicBezTo>
                      <a:cubicBezTo>
                        <a:pt x="756199" y="387646"/>
                        <a:pt x="752475" y="386080"/>
                        <a:pt x="748665" y="384810"/>
                      </a:cubicBezTo>
                      <a:lnTo>
                        <a:pt x="742950" y="382905"/>
                      </a:lnTo>
                      <a:cubicBezTo>
                        <a:pt x="741045" y="382270"/>
                        <a:pt x="739204" y="381394"/>
                        <a:pt x="737235" y="381000"/>
                      </a:cubicBezTo>
                      <a:cubicBezTo>
                        <a:pt x="734060" y="380365"/>
                        <a:pt x="730834" y="379947"/>
                        <a:pt x="727710" y="379095"/>
                      </a:cubicBezTo>
                      <a:cubicBezTo>
                        <a:pt x="723835" y="378038"/>
                        <a:pt x="720218" y="376073"/>
                        <a:pt x="716280" y="375285"/>
                      </a:cubicBezTo>
                      <a:cubicBezTo>
                        <a:pt x="713105" y="374650"/>
                        <a:pt x="709916" y="374082"/>
                        <a:pt x="706755" y="373380"/>
                      </a:cubicBezTo>
                      <a:cubicBezTo>
                        <a:pt x="692996" y="370322"/>
                        <a:pt x="705410" y="372443"/>
                        <a:pt x="689610" y="369570"/>
                      </a:cubicBezTo>
                      <a:cubicBezTo>
                        <a:pt x="685810" y="368879"/>
                        <a:pt x="681951" y="368503"/>
                        <a:pt x="678180" y="367665"/>
                      </a:cubicBezTo>
                      <a:cubicBezTo>
                        <a:pt x="666978" y="365176"/>
                        <a:pt x="678329" y="365929"/>
                        <a:pt x="664845" y="363855"/>
                      </a:cubicBezTo>
                      <a:cubicBezTo>
                        <a:pt x="659162" y="362981"/>
                        <a:pt x="653411" y="362622"/>
                        <a:pt x="647700" y="361950"/>
                      </a:cubicBezTo>
                      <a:cubicBezTo>
                        <a:pt x="619395" y="358620"/>
                        <a:pt x="645922" y="361269"/>
                        <a:pt x="611505" y="358140"/>
                      </a:cubicBezTo>
                      <a:cubicBezTo>
                        <a:pt x="608330" y="357505"/>
                        <a:pt x="605121" y="357020"/>
                        <a:pt x="601980" y="356235"/>
                      </a:cubicBezTo>
                      <a:cubicBezTo>
                        <a:pt x="600032" y="355748"/>
                        <a:pt x="598271" y="354414"/>
                        <a:pt x="596265" y="354330"/>
                      </a:cubicBezTo>
                      <a:cubicBezTo>
                        <a:pt x="582942" y="353775"/>
                        <a:pt x="560705" y="360363"/>
                        <a:pt x="548640" y="361950"/>
                      </a:cubicBezTo>
                      <a:close/>
                    </a:path>
                  </a:pathLst>
                </a:custGeom>
                <a:solidFill>
                  <a:sysClr val="window" lastClr="FFFFFF">
                    <a:alpha val="3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50800" dist="50800" dir="5400000" algn="ctr" rotWithShape="0">
                    <a:sysClr val="window" lastClr="FFFFFF">
                      <a:alpha val="70000"/>
                    </a:sys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5" name="Freeform 144"/>
                <p:cNvSpPr/>
                <p:nvPr/>
              </p:nvSpPr>
              <p:spPr>
                <a:xfrm>
                  <a:off x="1057275" y="2579370"/>
                  <a:ext cx="1043940" cy="1206063"/>
                </a:xfrm>
                <a:custGeom>
                  <a:avLst/>
                  <a:gdLst>
                    <a:gd name="connsiteX0" fmla="*/ 636270 w 1043940"/>
                    <a:gd name="connsiteY0" fmla="*/ 992505 h 1206063"/>
                    <a:gd name="connsiteX1" fmla="*/ 626745 w 1043940"/>
                    <a:gd name="connsiteY1" fmla="*/ 982980 h 1206063"/>
                    <a:gd name="connsiteX2" fmla="*/ 619125 w 1043940"/>
                    <a:gd name="connsiteY2" fmla="*/ 977265 h 1206063"/>
                    <a:gd name="connsiteX3" fmla="*/ 617220 w 1043940"/>
                    <a:gd name="connsiteY3" fmla="*/ 971550 h 1206063"/>
                    <a:gd name="connsiteX4" fmla="*/ 611505 w 1043940"/>
                    <a:gd name="connsiteY4" fmla="*/ 965835 h 1206063"/>
                    <a:gd name="connsiteX5" fmla="*/ 609600 w 1043940"/>
                    <a:gd name="connsiteY5" fmla="*/ 960120 h 1206063"/>
                    <a:gd name="connsiteX6" fmla="*/ 601980 w 1043940"/>
                    <a:gd name="connsiteY6" fmla="*/ 948690 h 1206063"/>
                    <a:gd name="connsiteX7" fmla="*/ 600075 w 1043940"/>
                    <a:gd name="connsiteY7" fmla="*/ 942975 h 1206063"/>
                    <a:gd name="connsiteX8" fmla="*/ 594360 w 1043940"/>
                    <a:gd name="connsiteY8" fmla="*/ 941070 h 1206063"/>
                    <a:gd name="connsiteX9" fmla="*/ 588645 w 1043940"/>
                    <a:gd name="connsiteY9" fmla="*/ 927735 h 1206063"/>
                    <a:gd name="connsiteX10" fmla="*/ 582930 w 1043940"/>
                    <a:gd name="connsiteY10" fmla="*/ 923925 h 1206063"/>
                    <a:gd name="connsiteX11" fmla="*/ 575310 w 1043940"/>
                    <a:gd name="connsiteY11" fmla="*/ 912495 h 1206063"/>
                    <a:gd name="connsiteX12" fmla="*/ 573405 w 1043940"/>
                    <a:gd name="connsiteY12" fmla="*/ 906780 h 1206063"/>
                    <a:gd name="connsiteX13" fmla="*/ 569595 w 1043940"/>
                    <a:gd name="connsiteY13" fmla="*/ 901065 h 1206063"/>
                    <a:gd name="connsiteX14" fmla="*/ 563880 w 1043940"/>
                    <a:gd name="connsiteY14" fmla="*/ 887730 h 1206063"/>
                    <a:gd name="connsiteX15" fmla="*/ 560070 w 1043940"/>
                    <a:gd name="connsiteY15" fmla="*/ 876300 h 1206063"/>
                    <a:gd name="connsiteX16" fmla="*/ 558165 w 1043940"/>
                    <a:gd name="connsiteY16" fmla="*/ 870585 h 1206063"/>
                    <a:gd name="connsiteX17" fmla="*/ 554355 w 1043940"/>
                    <a:gd name="connsiteY17" fmla="*/ 859155 h 1206063"/>
                    <a:gd name="connsiteX18" fmla="*/ 552450 w 1043940"/>
                    <a:gd name="connsiteY18" fmla="*/ 853440 h 1206063"/>
                    <a:gd name="connsiteX19" fmla="*/ 550545 w 1043940"/>
                    <a:gd name="connsiteY19" fmla="*/ 843915 h 1206063"/>
                    <a:gd name="connsiteX20" fmla="*/ 548640 w 1043940"/>
                    <a:gd name="connsiteY20" fmla="*/ 838200 h 1206063"/>
                    <a:gd name="connsiteX21" fmla="*/ 546735 w 1043940"/>
                    <a:gd name="connsiteY21" fmla="*/ 828675 h 1206063"/>
                    <a:gd name="connsiteX22" fmla="*/ 550545 w 1043940"/>
                    <a:gd name="connsiteY22" fmla="*/ 750570 h 1206063"/>
                    <a:gd name="connsiteX23" fmla="*/ 554355 w 1043940"/>
                    <a:gd name="connsiteY23" fmla="*/ 739140 h 1206063"/>
                    <a:gd name="connsiteX24" fmla="*/ 563880 w 1043940"/>
                    <a:gd name="connsiteY24" fmla="*/ 727710 h 1206063"/>
                    <a:gd name="connsiteX25" fmla="*/ 565785 w 1043940"/>
                    <a:gd name="connsiteY25" fmla="*/ 721995 h 1206063"/>
                    <a:gd name="connsiteX26" fmla="*/ 573405 w 1043940"/>
                    <a:gd name="connsiteY26" fmla="*/ 710565 h 1206063"/>
                    <a:gd name="connsiteX27" fmla="*/ 577215 w 1043940"/>
                    <a:gd name="connsiteY27" fmla="*/ 702945 h 1206063"/>
                    <a:gd name="connsiteX28" fmla="*/ 584835 w 1043940"/>
                    <a:gd name="connsiteY28" fmla="*/ 691515 h 1206063"/>
                    <a:gd name="connsiteX29" fmla="*/ 588645 w 1043940"/>
                    <a:gd name="connsiteY29" fmla="*/ 680085 h 1206063"/>
                    <a:gd name="connsiteX30" fmla="*/ 590550 w 1043940"/>
                    <a:gd name="connsiteY30" fmla="*/ 674370 h 1206063"/>
                    <a:gd name="connsiteX31" fmla="*/ 594360 w 1043940"/>
                    <a:gd name="connsiteY31" fmla="*/ 668655 h 1206063"/>
                    <a:gd name="connsiteX32" fmla="*/ 600075 w 1043940"/>
                    <a:gd name="connsiteY32" fmla="*/ 647700 h 1206063"/>
                    <a:gd name="connsiteX33" fmla="*/ 603885 w 1043940"/>
                    <a:gd name="connsiteY33" fmla="*/ 641985 h 1206063"/>
                    <a:gd name="connsiteX34" fmla="*/ 607695 w 1043940"/>
                    <a:gd name="connsiteY34" fmla="*/ 626745 h 1206063"/>
                    <a:gd name="connsiteX35" fmla="*/ 609600 w 1043940"/>
                    <a:gd name="connsiteY35" fmla="*/ 621030 h 1206063"/>
                    <a:gd name="connsiteX36" fmla="*/ 607695 w 1043940"/>
                    <a:gd name="connsiteY36" fmla="*/ 579120 h 1206063"/>
                    <a:gd name="connsiteX37" fmla="*/ 598170 w 1043940"/>
                    <a:gd name="connsiteY37" fmla="*/ 567690 h 1206063"/>
                    <a:gd name="connsiteX38" fmla="*/ 594360 w 1043940"/>
                    <a:gd name="connsiteY38" fmla="*/ 561975 h 1206063"/>
                    <a:gd name="connsiteX39" fmla="*/ 582930 w 1043940"/>
                    <a:gd name="connsiteY39" fmla="*/ 554355 h 1206063"/>
                    <a:gd name="connsiteX40" fmla="*/ 571500 w 1043940"/>
                    <a:gd name="connsiteY40" fmla="*/ 546735 h 1206063"/>
                    <a:gd name="connsiteX41" fmla="*/ 565785 w 1043940"/>
                    <a:gd name="connsiteY41" fmla="*/ 542925 h 1206063"/>
                    <a:gd name="connsiteX42" fmla="*/ 560070 w 1043940"/>
                    <a:gd name="connsiteY42" fmla="*/ 541020 h 1206063"/>
                    <a:gd name="connsiteX43" fmla="*/ 546735 w 1043940"/>
                    <a:gd name="connsiteY43" fmla="*/ 533400 h 1206063"/>
                    <a:gd name="connsiteX44" fmla="*/ 541020 w 1043940"/>
                    <a:gd name="connsiteY44" fmla="*/ 531495 h 1206063"/>
                    <a:gd name="connsiteX45" fmla="*/ 531495 w 1043940"/>
                    <a:gd name="connsiteY45" fmla="*/ 521970 h 1206063"/>
                    <a:gd name="connsiteX46" fmla="*/ 527685 w 1043940"/>
                    <a:gd name="connsiteY46" fmla="*/ 516255 h 1206063"/>
                    <a:gd name="connsiteX47" fmla="*/ 521970 w 1043940"/>
                    <a:gd name="connsiteY47" fmla="*/ 510540 h 1206063"/>
                    <a:gd name="connsiteX48" fmla="*/ 518160 w 1043940"/>
                    <a:gd name="connsiteY48" fmla="*/ 504825 h 1206063"/>
                    <a:gd name="connsiteX49" fmla="*/ 512445 w 1043940"/>
                    <a:gd name="connsiteY49" fmla="*/ 502920 h 1206063"/>
                    <a:gd name="connsiteX50" fmla="*/ 512445 w 1043940"/>
                    <a:gd name="connsiteY50" fmla="*/ 485775 h 1206063"/>
                    <a:gd name="connsiteX51" fmla="*/ 518160 w 1043940"/>
                    <a:gd name="connsiteY51" fmla="*/ 481965 h 1206063"/>
                    <a:gd name="connsiteX52" fmla="*/ 527685 w 1043940"/>
                    <a:gd name="connsiteY52" fmla="*/ 483870 h 1206063"/>
                    <a:gd name="connsiteX53" fmla="*/ 529590 w 1043940"/>
                    <a:gd name="connsiteY53" fmla="*/ 489585 h 1206063"/>
                    <a:gd name="connsiteX54" fmla="*/ 541020 w 1043940"/>
                    <a:gd name="connsiteY54" fmla="*/ 501015 h 1206063"/>
                    <a:gd name="connsiteX55" fmla="*/ 541020 w 1043940"/>
                    <a:gd name="connsiteY55" fmla="*/ 501015 h 1206063"/>
                    <a:gd name="connsiteX56" fmla="*/ 558165 w 1043940"/>
                    <a:gd name="connsiteY56" fmla="*/ 506730 h 1206063"/>
                    <a:gd name="connsiteX57" fmla="*/ 581025 w 1043940"/>
                    <a:gd name="connsiteY57" fmla="*/ 514350 h 1206063"/>
                    <a:gd name="connsiteX58" fmla="*/ 586740 w 1043940"/>
                    <a:gd name="connsiteY58" fmla="*/ 516255 h 1206063"/>
                    <a:gd name="connsiteX59" fmla="*/ 592455 w 1043940"/>
                    <a:gd name="connsiteY59" fmla="*/ 518160 h 1206063"/>
                    <a:gd name="connsiteX60" fmla="*/ 636270 w 1043940"/>
                    <a:gd name="connsiteY60" fmla="*/ 516255 h 1206063"/>
                    <a:gd name="connsiteX61" fmla="*/ 647700 w 1043940"/>
                    <a:gd name="connsiteY61" fmla="*/ 512445 h 1206063"/>
                    <a:gd name="connsiteX62" fmla="*/ 657225 w 1043940"/>
                    <a:gd name="connsiteY62" fmla="*/ 510540 h 1206063"/>
                    <a:gd name="connsiteX63" fmla="*/ 668655 w 1043940"/>
                    <a:gd name="connsiteY63" fmla="*/ 504825 h 1206063"/>
                    <a:gd name="connsiteX64" fmla="*/ 674370 w 1043940"/>
                    <a:gd name="connsiteY64" fmla="*/ 502920 h 1206063"/>
                    <a:gd name="connsiteX65" fmla="*/ 680085 w 1043940"/>
                    <a:gd name="connsiteY65" fmla="*/ 499110 h 1206063"/>
                    <a:gd name="connsiteX66" fmla="*/ 691515 w 1043940"/>
                    <a:gd name="connsiteY66" fmla="*/ 495300 h 1206063"/>
                    <a:gd name="connsiteX67" fmla="*/ 702945 w 1043940"/>
                    <a:gd name="connsiteY67" fmla="*/ 485775 h 1206063"/>
                    <a:gd name="connsiteX68" fmla="*/ 708660 w 1043940"/>
                    <a:gd name="connsiteY68" fmla="*/ 480060 h 1206063"/>
                    <a:gd name="connsiteX69" fmla="*/ 714375 w 1043940"/>
                    <a:gd name="connsiteY69" fmla="*/ 476250 h 1206063"/>
                    <a:gd name="connsiteX70" fmla="*/ 733425 w 1043940"/>
                    <a:gd name="connsiteY70" fmla="*/ 462915 h 1206063"/>
                    <a:gd name="connsiteX71" fmla="*/ 750570 w 1043940"/>
                    <a:gd name="connsiteY71" fmla="*/ 451485 h 1206063"/>
                    <a:gd name="connsiteX72" fmla="*/ 756285 w 1043940"/>
                    <a:gd name="connsiteY72" fmla="*/ 447675 h 1206063"/>
                    <a:gd name="connsiteX73" fmla="*/ 762000 w 1043940"/>
                    <a:gd name="connsiteY73" fmla="*/ 445770 h 1206063"/>
                    <a:gd name="connsiteX74" fmla="*/ 779145 w 1043940"/>
                    <a:gd name="connsiteY74" fmla="*/ 432435 h 1206063"/>
                    <a:gd name="connsiteX75" fmla="*/ 784860 w 1043940"/>
                    <a:gd name="connsiteY75" fmla="*/ 430530 h 1206063"/>
                    <a:gd name="connsiteX76" fmla="*/ 796290 w 1043940"/>
                    <a:gd name="connsiteY76" fmla="*/ 422910 h 1206063"/>
                    <a:gd name="connsiteX77" fmla="*/ 802005 w 1043940"/>
                    <a:gd name="connsiteY77" fmla="*/ 419100 h 1206063"/>
                    <a:gd name="connsiteX78" fmla="*/ 805815 w 1043940"/>
                    <a:gd name="connsiteY78" fmla="*/ 413385 h 1206063"/>
                    <a:gd name="connsiteX79" fmla="*/ 813435 w 1043940"/>
                    <a:gd name="connsiteY79" fmla="*/ 409575 h 1206063"/>
                    <a:gd name="connsiteX80" fmla="*/ 819150 w 1043940"/>
                    <a:gd name="connsiteY80" fmla="*/ 405765 h 1206063"/>
                    <a:gd name="connsiteX81" fmla="*/ 824865 w 1043940"/>
                    <a:gd name="connsiteY81" fmla="*/ 403860 h 1206063"/>
                    <a:gd name="connsiteX82" fmla="*/ 842010 w 1043940"/>
                    <a:gd name="connsiteY82" fmla="*/ 396240 h 1206063"/>
                    <a:gd name="connsiteX83" fmla="*/ 847725 w 1043940"/>
                    <a:gd name="connsiteY83" fmla="*/ 394335 h 1206063"/>
                    <a:gd name="connsiteX84" fmla="*/ 853440 w 1043940"/>
                    <a:gd name="connsiteY84" fmla="*/ 392430 h 1206063"/>
                    <a:gd name="connsiteX85" fmla="*/ 864870 w 1043940"/>
                    <a:gd name="connsiteY85" fmla="*/ 384810 h 1206063"/>
                    <a:gd name="connsiteX86" fmla="*/ 876300 w 1043940"/>
                    <a:gd name="connsiteY86" fmla="*/ 381000 h 1206063"/>
                    <a:gd name="connsiteX87" fmla="*/ 887730 w 1043940"/>
                    <a:gd name="connsiteY87" fmla="*/ 375285 h 1206063"/>
                    <a:gd name="connsiteX88" fmla="*/ 904875 w 1043940"/>
                    <a:gd name="connsiteY88" fmla="*/ 373380 h 1206063"/>
                    <a:gd name="connsiteX89" fmla="*/ 965835 w 1043940"/>
                    <a:gd name="connsiteY89" fmla="*/ 367665 h 1206063"/>
                    <a:gd name="connsiteX90" fmla="*/ 994410 w 1043940"/>
                    <a:gd name="connsiteY90" fmla="*/ 363855 h 1206063"/>
                    <a:gd name="connsiteX91" fmla="*/ 1013460 w 1043940"/>
                    <a:gd name="connsiteY91" fmla="*/ 358140 h 1206063"/>
                    <a:gd name="connsiteX92" fmla="*/ 1024890 w 1043940"/>
                    <a:gd name="connsiteY92" fmla="*/ 350520 h 1206063"/>
                    <a:gd name="connsiteX93" fmla="*/ 1030605 w 1043940"/>
                    <a:gd name="connsiteY93" fmla="*/ 346710 h 1206063"/>
                    <a:gd name="connsiteX94" fmla="*/ 1038225 w 1043940"/>
                    <a:gd name="connsiteY94" fmla="*/ 335280 h 1206063"/>
                    <a:gd name="connsiteX95" fmla="*/ 1042035 w 1043940"/>
                    <a:gd name="connsiteY95" fmla="*/ 329565 h 1206063"/>
                    <a:gd name="connsiteX96" fmla="*/ 1043940 w 1043940"/>
                    <a:gd name="connsiteY96" fmla="*/ 321945 h 1206063"/>
                    <a:gd name="connsiteX97" fmla="*/ 1042035 w 1043940"/>
                    <a:gd name="connsiteY97" fmla="*/ 285750 h 1206063"/>
                    <a:gd name="connsiteX98" fmla="*/ 1038225 w 1043940"/>
                    <a:gd name="connsiteY98" fmla="*/ 266700 h 1206063"/>
                    <a:gd name="connsiteX99" fmla="*/ 1036320 w 1043940"/>
                    <a:gd name="connsiteY99" fmla="*/ 253365 h 1206063"/>
                    <a:gd name="connsiteX100" fmla="*/ 1034415 w 1043940"/>
                    <a:gd name="connsiteY100" fmla="*/ 222885 h 1206063"/>
                    <a:gd name="connsiteX101" fmla="*/ 1032510 w 1043940"/>
                    <a:gd name="connsiteY101" fmla="*/ 66675 h 1206063"/>
                    <a:gd name="connsiteX102" fmla="*/ 1022985 w 1043940"/>
                    <a:gd name="connsiteY102" fmla="*/ 53340 h 1206063"/>
                    <a:gd name="connsiteX103" fmla="*/ 1019175 w 1043940"/>
                    <a:gd name="connsiteY103" fmla="*/ 47625 h 1206063"/>
                    <a:gd name="connsiteX104" fmla="*/ 1013460 w 1043940"/>
                    <a:gd name="connsiteY104" fmla="*/ 43815 h 1206063"/>
                    <a:gd name="connsiteX105" fmla="*/ 1003935 w 1043940"/>
                    <a:gd name="connsiteY105" fmla="*/ 28575 h 1206063"/>
                    <a:gd name="connsiteX106" fmla="*/ 1000125 w 1043940"/>
                    <a:gd name="connsiteY106" fmla="*/ 22860 h 1206063"/>
                    <a:gd name="connsiteX107" fmla="*/ 982980 w 1043940"/>
                    <a:gd name="connsiteY107" fmla="*/ 9525 h 1206063"/>
                    <a:gd name="connsiteX108" fmla="*/ 977265 w 1043940"/>
                    <a:gd name="connsiteY108" fmla="*/ 5715 h 1206063"/>
                    <a:gd name="connsiteX109" fmla="*/ 965835 w 1043940"/>
                    <a:gd name="connsiteY109" fmla="*/ 1905 h 1206063"/>
                    <a:gd name="connsiteX110" fmla="*/ 960120 w 1043940"/>
                    <a:gd name="connsiteY110" fmla="*/ 0 h 1206063"/>
                    <a:gd name="connsiteX111" fmla="*/ 887730 w 1043940"/>
                    <a:gd name="connsiteY111" fmla="*/ 1905 h 1206063"/>
                    <a:gd name="connsiteX112" fmla="*/ 853440 w 1043940"/>
                    <a:gd name="connsiteY112" fmla="*/ 7620 h 1206063"/>
                    <a:gd name="connsiteX113" fmla="*/ 836295 w 1043940"/>
                    <a:gd name="connsiteY113" fmla="*/ 9525 h 1206063"/>
                    <a:gd name="connsiteX114" fmla="*/ 824865 w 1043940"/>
                    <a:gd name="connsiteY114" fmla="*/ 13335 h 1206063"/>
                    <a:gd name="connsiteX115" fmla="*/ 815340 w 1043940"/>
                    <a:gd name="connsiteY115" fmla="*/ 15240 h 1206063"/>
                    <a:gd name="connsiteX116" fmla="*/ 803910 w 1043940"/>
                    <a:gd name="connsiteY116" fmla="*/ 19050 h 1206063"/>
                    <a:gd name="connsiteX117" fmla="*/ 796290 w 1043940"/>
                    <a:gd name="connsiteY117" fmla="*/ 20955 h 1206063"/>
                    <a:gd name="connsiteX118" fmla="*/ 784860 w 1043940"/>
                    <a:gd name="connsiteY118" fmla="*/ 24765 h 1206063"/>
                    <a:gd name="connsiteX119" fmla="*/ 771525 w 1043940"/>
                    <a:gd name="connsiteY119" fmla="*/ 26670 h 1206063"/>
                    <a:gd name="connsiteX120" fmla="*/ 742950 w 1043940"/>
                    <a:gd name="connsiteY120" fmla="*/ 32385 h 1206063"/>
                    <a:gd name="connsiteX121" fmla="*/ 699135 w 1043940"/>
                    <a:gd name="connsiteY121" fmla="*/ 38100 h 1206063"/>
                    <a:gd name="connsiteX122" fmla="*/ 691515 w 1043940"/>
                    <a:gd name="connsiteY122" fmla="*/ 40005 h 1206063"/>
                    <a:gd name="connsiteX123" fmla="*/ 680085 w 1043940"/>
                    <a:gd name="connsiteY123" fmla="*/ 41910 h 1206063"/>
                    <a:gd name="connsiteX124" fmla="*/ 668655 w 1043940"/>
                    <a:gd name="connsiteY124" fmla="*/ 45720 h 1206063"/>
                    <a:gd name="connsiteX125" fmla="*/ 657225 w 1043940"/>
                    <a:gd name="connsiteY125" fmla="*/ 53340 h 1206063"/>
                    <a:gd name="connsiteX126" fmla="*/ 640080 w 1043940"/>
                    <a:gd name="connsiteY126" fmla="*/ 59055 h 1206063"/>
                    <a:gd name="connsiteX127" fmla="*/ 634365 w 1043940"/>
                    <a:gd name="connsiteY127" fmla="*/ 60960 h 1206063"/>
                    <a:gd name="connsiteX128" fmla="*/ 626745 w 1043940"/>
                    <a:gd name="connsiteY128" fmla="*/ 62865 h 1206063"/>
                    <a:gd name="connsiteX129" fmla="*/ 621030 w 1043940"/>
                    <a:gd name="connsiteY129" fmla="*/ 64770 h 1206063"/>
                    <a:gd name="connsiteX130" fmla="*/ 611505 w 1043940"/>
                    <a:gd name="connsiteY130" fmla="*/ 66675 h 1206063"/>
                    <a:gd name="connsiteX131" fmla="*/ 598170 w 1043940"/>
                    <a:gd name="connsiteY131" fmla="*/ 72390 h 1206063"/>
                    <a:gd name="connsiteX132" fmla="*/ 582930 w 1043940"/>
                    <a:gd name="connsiteY132" fmla="*/ 76200 h 1206063"/>
                    <a:gd name="connsiteX133" fmla="*/ 575310 w 1043940"/>
                    <a:gd name="connsiteY133" fmla="*/ 78105 h 1206063"/>
                    <a:gd name="connsiteX134" fmla="*/ 561975 w 1043940"/>
                    <a:gd name="connsiteY134" fmla="*/ 81915 h 1206063"/>
                    <a:gd name="connsiteX135" fmla="*/ 550545 w 1043940"/>
                    <a:gd name="connsiteY135" fmla="*/ 85725 h 1206063"/>
                    <a:gd name="connsiteX136" fmla="*/ 527685 w 1043940"/>
                    <a:gd name="connsiteY136" fmla="*/ 91440 h 1206063"/>
                    <a:gd name="connsiteX137" fmla="*/ 521970 w 1043940"/>
                    <a:gd name="connsiteY137" fmla="*/ 95250 h 1206063"/>
                    <a:gd name="connsiteX138" fmla="*/ 508635 w 1043940"/>
                    <a:gd name="connsiteY138" fmla="*/ 110490 h 1206063"/>
                    <a:gd name="connsiteX139" fmla="*/ 499110 w 1043940"/>
                    <a:gd name="connsiteY139" fmla="*/ 118110 h 1206063"/>
                    <a:gd name="connsiteX140" fmla="*/ 493395 w 1043940"/>
                    <a:gd name="connsiteY140" fmla="*/ 123825 h 1206063"/>
                    <a:gd name="connsiteX141" fmla="*/ 481965 w 1043940"/>
                    <a:gd name="connsiteY141" fmla="*/ 131445 h 1206063"/>
                    <a:gd name="connsiteX142" fmla="*/ 476250 w 1043940"/>
                    <a:gd name="connsiteY142" fmla="*/ 137160 h 1206063"/>
                    <a:gd name="connsiteX143" fmla="*/ 464820 w 1043940"/>
                    <a:gd name="connsiteY143" fmla="*/ 142875 h 1206063"/>
                    <a:gd name="connsiteX144" fmla="*/ 459105 w 1043940"/>
                    <a:gd name="connsiteY144" fmla="*/ 146685 h 1206063"/>
                    <a:gd name="connsiteX145" fmla="*/ 455295 w 1043940"/>
                    <a:gd name="connsiteY145" fmla="*/ 152400 h 1206063"/>
                    <a:gd name="connsiteX146" fmla="*/ 449580 w 1043940"/>
                    <a:gd name="connsiteY146" fmla="*/ 154305 h 1206063"/>
                    <a:gd name="connsiteX147" fmla="*/ 443865 w 1043940"/>
                    <a:gd name="connsiteY147" fmla="*/ 158115 h 1206063"/>
                    <a:gd name="connsiteX148" fmla="*/ 438150 w 1043940"/>
                    <a:gd name="connsiteY148" fmla="*/ 163830 h 1206063"/>
                    <a:gd name="connsiteX149" fmla="*/ 426720 w 1043940"/>
                    <a:gd name="connsiteY149" fmla="*/ 171450 h 1206063"/>
                    <a:gd name="connsiteX150" fmla="*/ 421005 w 1043940"/>
                    <a:gd name="connsiteY150" fmla="*/ 175260 h 1206063"/>
                    <a:gd name="connsiteX151" fmla="*/ 415290 w 1043940"/>
                    <a:gd name="connsiteY151" fmla="*/ 180975 h 1206063"/>
                    <a:gd name="connsiteX152" fmla="*/ 409575 w 1043940"/>
                    <a:gd name="connsiteY152" fmla="*/ 182880 h 1206063"/>
                    <a:gd name="connsiteX153" fmla="*/ 403860 w 1043940"/>
                    <a:gd name="connsiteY153" fmla="*/ 186690 h 1206063"/>
                    <a:gd name="connsiteX154" fmla="*/ 394335 w 1043940"/>
                    <a:gd name="connsiteY154" fmla="*/ 194310 h 1206063"/>
                    <a:gd name="connsiteX155" fmla="*/ 388620 w 1043940"/>
                    <a:gd name="connsiteY155" fmla="*/ 200025 h 1206063"/>
                    <a:gd name="connsiteX156" fmla="*/ 371475 w 1043940"/>
                    <a:gd name="connsiteY156" fmla="*/ 211455 h 1206063"/>
                    <a:gd name="connsiteX157" fmla="*/ 365760 w 1043940"/>
                    <a:gd name="connsiteY157" fmla="*/ 215265 h 1206063"/>
                    <a:gd name="connsiteX158" fmla="*/ 352425 w 1043940"/>
                    <a:gd name="connsiteY158" fmla="*/ 224790 h 1206063"/>
                    <a:gd name="connsiteX159" fmla="*/ 346710 w 1043940"/>
                    <a:gd name="connsiteY159" fmla="*/ 226695 h 1206063"/>
                    <a:gd name="connsiteX160" fmla="*/ 340995 w 1043940"/>
                    <a:gd name="connsiteY160" fmla="*/ 232410 h 1206063"/>
                    <a:gd name="connsiteX161" fmla="*/ 335280 w 1043940"/>
                    <a:gd name="connsiteY161" fmla="*/ 234315 h 1206063"/>
                    <a:gd name="connsiteX162" fmla="*/ 331470 w 1043940"/>
                    <a:gd name="connsiteY162" fmla="*/ 240030 h 1206063"/>
                    <a:gd name="connsiteX163" fmla="*/ 325755 w 1043940"/>
                    <a:gd name="connsiteY163" fmla="*/ 243840 h 1206063"/>
                    <a:gd name="connsiteX164" fmla="*/ 321945 w 1043940"/>
                    <a:gd name="connsiteY164" fmla="*/ 249555 h 1206063"/>
                    <a:gd name="connsiteX165" fmla="*/ 316230 w 1043940"/>
                    <a:gd name="connsiteY165" fmla="*/ 253365 h 1206063"/>
                    <a:gd name="connsiteX166" fmla="*/ 308610 w 1043940"/>
                    <a:gd name="connsiteY166" fmla="*/ 259080 h 1206063"/>
                    <a:gd name="connsiteX167" fmla="*/ 297180 w 1043940"/>
                    <a:gd name="connsiteY167" fmla="*/ 268605 h 1206063"/>
                    <a:gd name="connsiteX168" fmla="*/ 293370 w 1043940"/>
                    <a:gd name="connsiteY168" fmla="*/ 274320 h 1206063"/>
                    <a:gd name="connsiteX169" fmla="*/ 281940 w 1043940"/>
                    <a:gd name="connsiteY169" fmla="*/ 285750 h 1206063"/>
                    <a:gd name="connsiteX170" fmla="*/ 278130 w 1043940"/>
                    <a:gd name="connsiteY170" fmla="*/ 297180 h 1206063"/>
                    <a:gd name="connsiteX171" fmla="*/ 274320 w 1043940"/>
                    <a:gd name="connsiteY171" fmla="*/ 310515 h 1206063"/>
                    <a:gd name="connsiteX172" fmla="*/ 272415 w 1043940"/>
                    <a:gd name="connsiteY172" fmla="*/ 323850 h 1206063"/>
                    <a:gd name="connsiteX173" fmla="*/ 262890 w 1043940"/>
                    <a:gd name="connsiteY173" fmla="*/ 335280 h 1206063"/>
                    <a:gd name="connsiteX174" fmla="*/ 251460 w 1043940"/>
                    <a:gd name="connsiteY174" fmla="*/ 342900 h 1206063"/>
                    <a:gd name="connsiteX175" fmla="*/ 241935 w 1043940"/>
                    <a:gd name="connsiteY175" fmla="*/ 352425 h 1206063"/>
                    <a:gd name="connsiteX176" fmla="*/ 232410 w 1043940"/>
                    <a:gd name="connsiteY176" fmla="*/ 361950 h 1206063"/>
                    <a:gd name="connsiteX177" fmla="*/ 220980 w 1043940"/>
                    <a:gd name="connsiteY177" fmla="*/ 377190 h 1206063"/>
                    <a:gd name="connsiteX178" fmla="*/ 215265 w 1043940"/>
                    <a:gd name="connsiteY178" fmla="*/ 382905 h 1206063"/>
                    <a:gd name="connsiteX179" fmla="*/ 203835 w 1043940"/>
                    <a:gd name="connsiteY179" fmla="*/ 392430 h 1206063"/>
                    <a:gd name="connsiteX180" fmla="*/ 194310 w 1043940"/>
                    <a:gd name="connsiteY180" fmla="*/ 405765 h 1206063"/>
                    <a:gd name="connsiteX181" fmla="*/ 177165 w 1043940"/>
                    <a:gd name="connsiteY181" fmla="*/ 422910 h 1206063"/>
                    <a:gd name="connsiteX182" fmla="*/ 171450 w 1043940"/>
                    <a:gd name="connsiteY182" fmla="*/ 428625 h 1206063"/>
                    <a:gd name="connsiteX183" fmla="*/ 167640 w 1043940"/>
                    <a:gd name="connsiteY183" fmla="*/ 434340 h 1206063"/>
                    <a:gd name="connsiteX184" fmla="*/ 161925 w 1043940"/>
                    <a:gd name="connsiteY184" fmla="*/ 451485 h 1206063"/>
                    <a:gd name="connsiteX185" fmla="*/ 160020 w 1043940"/>
                    <a:gd name="connsiteY185" fmla="*/ 461010 h 1206063"/>
                    <a:gd name="connsiteX186" fmla="*/ 152400 w 1043940"/>
                    <a:gd name="connsiteY186" fmla="*/ 470535 h 1206063"/>
                    <a:gd name="connsiteX187" fmla="*/ 144780 w 1043940"/>
                    <a:gd name="connsiteY187" fmla="*/ 481965 h 1206063"/>
                    <a:gd name="connsiteX188" fmla="*/ 139065 w 1043940"/>
                    <a:gd name="connsiteY188" fmla="*/ 489585 h 1206063"/>
                    <a:gd name="connsiteX189" fmla="*/ 140970 w 1043940"/>
                    <a:gd name="connsiteY189" fmla="*/ 483870 h 1206063"/>
                    <a:gd name="connsiteX190" fmla="*/ 133350 w 1043940"/>
                    <a:gd name="connsiteY190" fmla="*/ 495300 h 1206063"/>
                    <a:gd name="connsiteX191" fmla="*/ 127635 w 1043940"/>
                    <a:gd name="connsiteY191" fmla="*/ 501015 h 1206063"/>
                    <a:gd name="connsiteX192" fmla="*/ 116205 w 1043940"/>
                    <a:gd name="connsiteY192" fmla="*/ 510540 h 1206063"/>
                    <a:gd name="connsiteX193" fmla="*/ 106680 w 1043940"/>
                    <a:gd name="connsiteY193" fmla="*/ 520065 h 1206063"/>
                    <a:gd name="connsiteX194" fmla="*/ 104775 w 1043940"/>
                    <a:gd name="connsiteY194" fmla="*/ 527685 h 1206063"/>
                    <a:gd name="connsiteX195" fmla="*/ 100965 w 1043940"/>
                    <a:gd name="connsiteY195" fmla="*/ 533400 h 1206063"/>
                    <a:gd name="connsiteX196" fmla="*/ 99060 w 1043940"/>
                    <a:gd name="connsiteY196" fmla="*/ 546735 h 1206063"/>
                    <a:gd name="connsiteX197" fmla="*/ 83820 w 1043940"/>
                    <a:gd name="connsiteY197" fmla="*/ 563880 h 1206063"/>
                    <a:gd name="connsiteX198" fmla="*/ 72390 w 1043940"/>
                    <a:gd name="connsiteY198" fmla="*/ 579120 h 1206063"/>
                    <a:gd name="connsiteX199" fmla="*/ 66675 w 1043940"/>
                    <a:gd name="connsiteY199" fmla="*/ 590550 h 1206063"/>
                    <a:gd name="connsiteX200" fmla="*/ 64770 w 1043940"/>
                    <a:gd name="connsiteY200" fmla="*/ 598170 h 1206063"/>
                    <a:gd name="connsiteX201" fmla="*/ 60960 w 1043940"/>
                    <a:gd name="connsiteY201" fmla="*/ 609600 h 1206063"/>
                    <a:gd name="connsiteX202" fmla="*/ 59055 w 1043940"/>
                    <a:gd name="connsiteY202" fmla="*/ 617220 h 1206063"/>
                    <a:gd name="connsiteX203" fmla="*/ 53340 w 1043940"/>
                    <a:gd name="connsiteY203" fmla="*/ 626745 h 1206063"/>
                    <a:gd name="connsiteX204" fmla="*/ 49530 w 1043940"/>
                    <a:gd name="connsiteY204" fmla="*/ 634365 h 1206063"/>
                    <a:gd name="connsiteX205" fmla="*/ 45720 w 1043940"/>
                    <a:gd name="connsiteY205" fmla="*/ 640080 h 1206063"/>
                    <a:gd name="connsiteX206" fmla="*/ 41910 w 1043940"/>
                    <a:gd name="connsiteY206" fmla="*/ 647700 h 1206063"/>
                    <a:gd name="connsiteX207" fmla="*/ 38100 w 1043940"/>
                    <a:gd name="connsiteY207" fmla="*/ 653415 h 1206063"/>
                    <a:gd name="connsiteX208" fmla="*/ 32385 w 1043940"/>
                    <a:gd name="connsiteY208" fmla="*/ 664845 h 1206063"/>
                    <a:gd name="connsiteX209" fmla="*/ 30480 w 1043940"/>
                    <a:gd name="connsiteY209" fmla="*/ 693420 h 1206063"/>
                    <a:gd name="connsiteX210" fmla="*/ 26670 w 1043940"/>
                    <a:gd name="connsiteY210" fmla="*/ 701040 h 1206063"/>
                    <a:gd name="connsiteX211" fmla="*/ 22860 w 1043940"/>
                    <a:gd name="connsiteY211" fmla="*/ 712470 h 1206063"/>
                    <a:gd name="connsiteX212" fmla="*/ 20955 w 1043940"/>
                    <a:gd name="connsiteY212" fmla="*/ 723900 h 1206063"/>
                    <a:gd name="connsiteX213" fmla="*/ 17145 w 1043940"/>
                    <a:gd name="connsiteY213" fmla="*/ 744855 h 1206063"/>
                    <a:gd name="connsiteX214" fmla="*/ 11430 w 1043940"/>
                    <a:gd name="connsiteY214" fmla="*/ 792480 h 1206063"/>
                    <a:gd name="connsiteX215" fmla="*/ 7620 w 1043940"/>
                    <a:gd name="connsiteY215" fmla="*/ 800100 h 1206063"/>
                    <a:gd name="connsiteX216" fmla="*/ 5715 w 1043940"/>
                    <a:gd name="connsiteY216" fmla="*/ 809625 h 1206063"/>
                    <a:gd name="connsiteX217" fmla="*/ 0 w 1043940"/>
                    <a:gd name="connsiteY217" fmla="*/ 826770 h 1206063"/>
                    <a:gd name="connsiteX218" fmla="*/ 1905 w 1043940"/>
                    <a:gd name="connsiteY218" fmla="*/ 876300 h 1206063"/>
                    <a:gd name="connsiteX219" fmla="*/ 5715 w 1043940"/>
                    <a:gd name="connsiteY219" fmla="*/ 889635 h 1206063"/>
                    <a:gd name="connsiteX220" fmla="*/ 13335 w 1043940"/>
                    <a:gd name="connsiteY220" fmla="*/ 901065 h 1206063"/>
                    <a:gd name="connsiteX221" fmla="*/ 17145 w 1043940"/>
                    <a:gd name="connsiteY221" fmla="*/ 906780 h 1206063"/>
                    <a:gd name="connsiteX222" fmla="*/ 20955 w 1043940"/>
                    <a:gd name="connsiteY222" fmla="*/ 912495 h 1206063"/>
                    <a:gd name="connsiteX223" fmla="*/ 32385 w 1043940"/>
                    <a:gd name="connsiteY223" fmla="*/ 920115 h 1206063"/>
                    <a:gd name="connsiteX224" fmla="*/ 38100 w 1043940"/>
                    <a:gd name="connsiteY224" fmla="*/ 925830 h 1206063"/>
                    <a:gd name="connsiteX225" fmla="*/ 41910 w 1043940"/>
                    <a:gd name="connsiteY225" fmla="*/ 931545 h 1206063"/>
                    <a:gd name="connsiteX226" fmla="*/ 49530 w 1043940"/>
                    <a:gd name="connsiteY226" fmla="*/ 933450 h 1206063"/>
                    <a:gd name="connsiteX227" fmla="*/ 55245 w 1043940"/>
                    <a:gd name="connsiteY227" fmla="*/ 935355 h 1206063"/>
                    <a:gd name="connsiteX228" fmla="*/ 57150 w 1043940"/>
                    <a:gd name="connsiteY228" fmla="*/ 941070 h 1206063"/>
                    <a:gd name="connsiteX229" fmla="*/ 62865 w 1043940"/>
                    <a:gd name="connsiteY229" fmla="*/ 944880 h 1206063"/>
                    <a:gd name="connsiteX230" fmla="*/ 64770 w 1043940"/>
                    <a:gd name="connsiteY230" fmla="*/ 954405 h 1206063"/>
                    <a:gd name="connsiteX231" fmla="*/ 66675 w 1043940"/>
                    <a:gd name="connsiteY231" fmla="*/ 960120 h 1206063"/>
                    <a:gd name="connsiteX232" fmla="*/ 68580 w 1043940"/>
                    <a:gd name="connsiteY232" fmla="*/ 971550 h 1206063"/>
                    <a:gd name="connsiteX233" fmla="*/ 76200 w 1043940"/>
                    <a:gd name="connsiteY233" fmla="*/ 988695 h 1206063"/>
                    <a:gd name="connsiteX234" fmla="*/ 78105 w 1043940"/>
                    <a:gd name="connsiteY234" fmla="*/ 994410 h 1206063"/>
                    <a:gd name="connsiteX235" fmla="*/ 81915 w 1043940"/>
                    <a:gd name="connsiteY235" fmla="*/ 1002030 h 1206063"/>
                    <a:gd name="connsiteX236" fmla="*/ 83820 w 1043940"/>
                    <a:gd name="connsiteY236" fmla="*/ 1007745 h 1206063"/>
                    <a:gd name="connsiteX237" fmla="*/ 87630 w 1043940"/>
                    <a:gd name="connsiteY237" fmla="*/ 1013460 h 1206063"/>
                    <a:gd name="connsiteX238" fmla="*/ 89535 w 1043940"/>
                    <a:gd name="connsiteY238" fmla="*/ 1019175 h 1206063"/>
                    <a:gd name="connsiteX239" fmla="*/ 93345 w 1043940"/>
                    <a:gd name="connsiteY239" fmla="*/ 1026795 h 1206063"/>
                    <a:gd name="connsiteX240" fmla="*/ 97155 w 1043940"/>
                    <a:gd name="connsiteY240" fmla="*/ 1038225 h 1206063"/>
                    <a:gd name="connsiteX241" fmla="*/ 106680 w 1043940"/>
                    <a:gd name="connsiteY241" fmla="*/ 1045845 h 1206063"/>
                    <a:gd name="connsiteX242" fmla="*/ 114300 w 1043940"/>
                    <a:gd name="connsiteY242" fmla="*/ 1053465 h 1206063"/>
                    <a:gd name="connsiteX243" fmla="*/ 120015 w 1043940"/>
                    <a:gd name="connsiteY243" fmla="*/ 1059180 h 1206063"/>
                    <a:gd name="connsiteX244" fmla="*/ 125730 w 1043940"/>
                    <a:gd name="connsiteY244" fmla="*/ 1062990 h 1206063"/>
                    <a:gd name="connsiteX245" fmla="*/ 127635 w 1043940"/>
                    <a:gd name="connsiteY245" fmla="*/ 1068705 h 1206063"/>
                    <a:gd name="connsiteX246" fmla="*/ 135255 w 1043940"/>
                    <a:gd name="connsiteY246" fmla="*/ 1072515 h 1206063"/>
                    <a:gd name="connsiteX247" fmla="*/ 150495 w 1043940"/>
                    <a:gd name="connsiteY247" fmla="*/ 1082040 h 1206063"/>
                    <a:gd name="connsiteX248" fmla="*/ 152400 w 1043940"/>
                    <a:gd name="connsiteY248" fmla="*/ 1087755 h 1206063"/>
                    <a:gd name="connsiteX249" fmla="*/ 167640 w 1043940"/>
                    <a:gd name="connsiteY249" fmla="*/ 1093470 h 1206063"/>
                    <a:gd name="connsiteX250" fmla="*/ 180975 w 1043940"/>
                    <a:gd name="connsiteY250" fmla="*/ 1095375 h 1206063"/>
                    <a:gd name="connsiteX251" fmla="*/ 190500 w 1043940"/>
                    <a:gd name="connsiteY251" fmla="*/ 1097280 h 1206063"/>
                    <a:gd name="connsiteX252" fmla="*/ 217170 w 1043940"/>
                    <a:gd name="connsiteY252" fmla="*/ 1102995 h 1206063"/>
                    <a:gd name="connsiteX253" fmla="*/ 222885 w 1043940"/>
                    <a:gd name="connsiteY253" fmla="*/ 1104900 h 1206063"/>
                    <a:gd name="connsiteX254" fmla="*/ 253365 w 1043940"/>
                    <a:gd name="connsiteY254" fmla="*/ 1110615 h 1206063"/>
                    <a:gd name="connsiteX255" fmla="*/ 270510 w 1043940"/>
                    <a:gd name="connsiteY255" fmla="*/ 1114425 h 1206063"/>
                    <a:gd name="connsiteX256" fmla="*/ 285750 w 1043940"/>
                    <a:gd name="connsiteY256" fmla="*/ 1118235 h 1206063"/>
                    <a:gd name="connsiteX257" fmla="*/ 304800 w 1043940"/>
                    <a:gd name="connsiteY257" fmla="*/ 1120140 h 1206063"/>
                    <a:gd name="connsiteX258" fmla="*/ 321945 w 1043940"/>
                    <a:gd name="connsiteY258" fmla="*/ 1129665 h 1206063"/>
                    <a:gd name="connsiteX259" fmla="*/ 329565 w 1043940"/>
                    <a:gd name="connsiteY259" fmla="*/ 1137285 h 1206063"/>
                    <a:gd name="connsiteX260" fmla="*/ 337185 w 1043940"/>
                    <a:gd name="connsiteY260" fmla="*/ 1139190 h 1206063"/>
                    <a:gd name="connsiteX261" fmla="*/ 342900 w 1043940"/>
                    <a:gd name="connsiteY261" fmla="*/ 1144905 h 1206063"/>
                    <a:gd name="connsiteX262" fmla="*/ 361950 w 1043940"/>
                    <a:gd name="connsiteY262" fmla="*/ 1158240 h 1206063"/>
                    <a:gd name="connsiteX263" fmla="*/ 367665 w 1043940"/>
                    <a:gd name="connsiteY263" fmla="*/ 1162050 h 1206063"/>
                    <a:gd name="connsiteX264" fmla="*/ 373380 w 1043940"/>
                    <a:gd name="connsiteY264" fmla="*/ 1163955 h 1206063"/>
                    <a:gd name="connsiteX265" fmla="*/ 379095 w 1043940"/>
                    <a:gd name="connsiteY265" fmla="*/ 1167765 h 1206063"/>
                    <a:gd name="connsiteX266" fmla="*/ 384810 w 1043940"/>
                    <a:gd name="connsiteY266" fmla="*/ 1169670 h 1206063"/>
                    <a:gd name="connsiteX267" fmla="*/ 390525 w 1043940"/>
                    <a:gd name="connsiteY267" fmla="*/ 1173480 h 1206063"/>
                    <a:gd name="connsiteX268" fmla="*/ 401955 w 1043940"/>
                    <a:gd name="connsiteY268" fmla="*/ 1177290 h 1206063"/>
                    <a:gd name="connsiteX269" fmla="*/ 415290 w 1043940"/>
                    <a:gd name="connsiteY269" fmla="*/ 1181100 h 1206063"/>
                    <a:gd name="connsiteX270" fmla="*/ 428625 w 1043940"/>
                    <a:gd name="connsiteY270" fmla="*/ 1184910 h 1206063"/>
                    <a:gd name="connsiteX271" fmla="*/ 441960 w 1043940"/>
                    <a:gd name="connsiteY271" fmla="*/ 1186815 h 1206063"/>
                    <a:gd name="connsiteX272" fmla="*/ 453390 w 1043940"/>
                    <a:gd name="connsiteY272" fmla="*/ 1190625 h 1206063"/>
                    <a:gd name="connsiteX273" fmla="*/ 459105 w 1043940"/>
                    <a:gd name="connsiteY273" fmla="*/ 1192530 h 1206063"/>
                    <a:gd name="connsiteX274" fmla="*/ 470535 w 1043940"/>
                    <a:gd name="connsiteY274" fmla="*/ 1194435 h 1206063"/>
                    <a:gd name="connsiteX275" fmla="*/ 478155 w 1043940"/>
                    <a:gd name="connsiteY275" fmla="*/ 1196340 h 1206063"/>
                    <a:gd name="connsiteX276" fmla="*/ 483870 w 1043940"/>
                    <a:gd name="connsiteY276" fmla="*/ 1198245 h 1206063"/>
                    <a:gd name="connsiteX277" fmla="*/ 502920 w 1043940"/>
                    <a:gd name="connsiteY277" fmla="*/ 1200150 h 1206063"/>
                    <a:gd name="connsiteX278" fmla="*/ 512445 w 1043940"/>
                    <a:gd name="connsiteY278" fmla="*/ 1203960 h 1206063"/>
                    <a:gd name="connsiteX279" fmla="*/ 550545 w 1043940"/>
                    <a:gd name="connsiteY279" fmla="*/ 1203960 h 1206063"/>
                    <a:gd name="connsiteX280" fmla="*/ 552450 w 1043940"/>
                    <a:gd name="connsiteY280" fmla="*/ 1198245 h 1206063"/>
                    <a:gd name="connsiteX281" fmla="*/ 546735 w 1043940"/>
                    <a:gd name="connsiteY281" fmla="*/ 1186815 h 1206063"/>
                    <a:gd name="connsiteX282" fmla="*/ 548640 w 1043940"/>
                    <a:gd name="connsiteY282" fmla="*/ 1133475 h 1206063"/>
                    <a:gd name="connsiteX283" fmla="*/ 550545 w 1043940"/>
                    <a:gd name="connsiteY283" fmla="*/ 1127760 h 1206063"/>
                    <a:gd name="connsiteX284" fmla="*/ 558165 w 1043940"/>
                    <a:gd name="connsiteY284" fmla="*/ 1116330 h 1206063"/>
                    <a:gd name="connsiteX285" fmla="*/ 567690 w 1043940"/>
                    <a:gd name="connsiteY285" fmla="*/ 1106805 h 1206063"/>
                    <a:gd name="connsiteX286" fmla="*/ 569595 w 1043940"/>
                    <a:gd name="connsiteY286" fmla="*/ 1101090 h 1206063"/>
                    <a:gd name="connsiteX287" fmla="*/ 581025 w 1043940"/>
                    <a:gd name="connsiteY287" fmla="*/ 1093470 h 1206063"/>
                    <a:gd name="connsiteX288" fmla="*/ 586740 w 1043940"/>
                    <a:gd name="connsiteY288" fmla="*/ 1087755 h 1206063"/>
                    <a:gd name="connsiteX289" fmla="*/ 594360 w 1043940"/>
                    <a:gd name="connsiteY289" fmla="*/ 1078230 h 1206063"/>
                    <a:gd name="connsiteX290" fmla="*/ 601980 w 1043940"/>
                    <a:gd name="connsiteY290" fmla="*/ 1066800 h 1206063"/>
                    <a:gd name="connsiteX291" fmla="*/ 609600 w 1043940"/>
                    <a:gd name="connsiteY291" fmla="*/ 1055370 h 1206063"/>
                    <a:gd name="connsiteX292" fmla="*/ 613410 w 1043940"/>
                    <a:gd name="connsiteY292" fmla="*/ 1049655 h 1206063"/>
                    <a:gd name="connsiteX293" fmla="*/ 619125 w 1043940"/>
                    <a:gd name="connsiteY293" fmla="*/ 1043940 h 1206063"/>
                    <a:gd name="connsiteX294" fmla="*/ 622935 w 1043940"/>
                    <a:gd name="connsiteY294" fmla="*/ 1038225 h 1206063"/>
                    <a:gd name="connsiteX295" fmla="*/ 624840 w 1043940"/>
                    <a:gd name="connsiteY295" fmla="*/ 1032510 h 1206063"/>
                    <a:gd name="connsiteX296" fmla="*/ 630555 w 1043940"/>
                    <a:gd name="connsiteY296" fmla="*/ 1028700 h 1206063"/>
                    <a:gd name="connsiteX297" fmla="*/ 634365 w 1043940"/>
                    <a:gd name="connsiteY297" fmla="*/ 1017270 h 1206063"/>
                    <a:gd name="connsiteX298" fmla="*/ 636270 w 1043940"/>
                    <a:gd name="connsiteY298" fmla="*/ 1011555 h 1206063"/>
                    <a:gd name="connsiteX299" fmla="*/ 640080 w 1043940"/>
                    <a:gd name="connsiteY299" fmla="*/ 1003935 h 1206063"/>
                    <a:gd name="connsiteX300" fmla="*/ 636270 w 1043940"/>
                    <a:gd name="connsiteY300" fmla="*/ 992505 h 1206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</a:cxnLst>
                  <a:rect l="l" t="t" r="r" b="b"/>
                  <a:pathLst>
                    <a:path w="1043940" h="1206063">
                      <a:moveTo>
                        <a:pt x="636270" y="992505"/>
                      </a:moveTo>
                      <a:cubicBezTo>
                        <a:pt x="633095" y="989330"/>
                        <a:pt x="630101" y="985963"/>
                        <a:pt x="626745" y="982980"/>
                      </a:cubicBezTo>
                      <a:cubicBezTo>
                        <a:pt x="624372" y="980871"/>
                        <a:pt x="621158" y="979704"/>
                        <a:pt x="619125" y="977265"/>
                      </a:cubicBezTo>
                      <a:cubicBezTo>
                        <a:pt x="617839" y="975722"/>
                        <a:pt x="618334" y="973221"/>
                        <a:pt x="617220" y="971550"/>
                      </a:cubicBezTo>
                      <a:cubicBezTo>
                        <a:pt x="615726" y="969308"/>
                        <a:pt x="613410" y="967740"/>
                        <a:pt x="611505" y="965835"/>
                      </a:cubicBezTo>
                      <a:cubicBezTo>
                        <a:pt x="610870" y="963930"/>
                        <a:pt x="610575" y="961875"/>
                        <a:pt x="609600" y="960120"/>
                      </a:cubicBezTo>
                      <a:cubicBezTo>
                        <a:pt x="607376" y="956117"/>
                        <a:pt x="603428" y="953034"/>
                        <a:pt x="601980" y="948690"/>
                      </a:cubicBezTo>
                      <a:cubicBezTo>
                        <a:pt x="601345" y="946785"/>
                        <a:pt x="601495" y="944395"/>
                        <a:pt x="600075" y="942975"/>
                      </a:cubicBezTo>
                      <a:cubicBezTo>
                        <a:pt x="598655" y="941555"/>
                        <a:pt x="596265" y="941705"/>
                        <a:pt x="594360" y="941070"/>
                      </a:cubicBezTo>
                      <a:cubicBezTo>
                        <a:pt x="593037" y="937100"/>
                        <a:pt x="591261" y="930874"/>
                        <a:pt x="588645" y="927735"/>
                      </a:cubicBezTo>
                      <a:cubicBezTo>
                        <a:pt x="587179" y="925976"/>
                        <a:pt x="584835" y="925195"/>
                        <a:pt x="582930" y="923925"/>
                      </a:cubicBezTo>
                      <a:cubicBezTo>
                        <a:pt x="578400" y="910336"/>
                        <a:pt x="584823" y="926765"/>
                        <a:pt x="575310" y="912495"/>
                      </a:cubicBezTo>
                      <a:cubicBezTo>
                        <a:pt x="574196" y="910824"/>
                        <a:pt x="574303" y="908576"/>
                        <a:pt x="573405" y="906780"/>
                      </a:cubicBezTo>
                      <a:cubicBezTo>
                        <a:pt x="572381" y="904732"/>
                        <a:pt x="570865" y="902970"/>
                        <a:pt x="569595" y="901065"/>
                      </a:cubicBezTo>
                      <a:cubicBezTo>
                        <a:pt x="564556" y="880908"/>
                        <a:pt x="571398" y="904645"/>
                        <a:pt x="563880" y="887730"/>
                      </a:cubicBezTo>
                      <a:cubicBezTo>
                        <a:pt x="562249" y="884060"/>
                        <a:pt x="561340" y="880110"/>
                        <a:pt x="560070" y="876300"/>
                      </a:cubicBezTo>
                      <a:lnTo>
                        <a:pt x="558165" y="870585"/>
                      </a:lnTo>
                      <a:lnTo>
                        <a:pt x="554355" y="859155"/>
                      </a:lnTo>
                      <a:cubicBezTo>
                        <a:pt x="553720" y="857250"/>
                        <a:pt x="552844" y="855409"/>
                        <a:pt x="552450" y="853440"/>
                      </a:cubicBezTo>
                      <a:cubicBezTo>
                        <a:pt x="551815" y="850265"/>
                        <a:pt x="551330" y="847056"/>
                        <a:pt x="550545" y="843915"/>
                      </a:cubicBezTo>
                      <a:cubicBezTo>
                        <a:pt x="550058" y="841967"/>
                        <a:pt x="549127" y="840148"/>
                        <a:pt x="548640" y="838200"/>
                      </a:cubicBezTo>
                      <a:cubicBezTo>
                        <a:pt x="547855" y="835059"/>
                        <a:pt x="547370" y="831850"/>
                        <a:pt x="546735" y="828675"/>
                      </a:cubicBezTo>
                      <a:cubicBezTo>
                        <a:pt x="546825" y="826603"/>
                        <a:pt x="549640" y="757812"/>
                        <a:pt x="550545" y="750570"/>
                      </a:cubicBezTo>
                      <a:cubicBezTo>
                        <a:pt x="551043" y="746585"/>
                        <a:pt x="551515" y="741980"/>
                        <a:pt x="554355" y="739140"/>
                      </a:cubicBezTo>
                      <a:cubicBezTo>
                        <a:pt x="558568" y="734927"/>
                        <a:pt x="561228" y="733014"/>
                        <a:pt x="563880" y="727710"/>
                      </a:cubicBezTo>
                      <a:cubicBezTo>
                        <a:pt x="564778" y="725914"/>
                        <a:pt x="564810" y="723750"/>
                        <a:pt x="565785" y="721995"/>
                      </a:cubicBezTo>
                      <a:cubicBezTo>
                        <a:pt x="568009" y="717992"/>
                        <a:pt x="571357" y="714661"/>
                        <a:pt x="573405" y="710565"/>
                      </a:cubicBezTo>
                      <a:cubicBezTo>
                        <a:pt x="574675" y="708025"/>
                        <a:pt x="575754" y="705380"/>
                        <a:pt x="577215" y="702945"/>
                      </a:cubicBezTo>
                      <a:cubicBezTo>
                        <a:pt x="579571" y="699018"/>
                        <a:pt x="583387" y="695859"/>
                        <a:pt x="584835" y="691515"/>
                      </a:cubicBezTo>
                      <a:lnTo>
                        <a:pt x="588645" y="680085"/>
                      </a:lnTo>
                      <a:cubicBezTo>
                        <a:pt x="589280" y="678180"/>
                        <a:pt x="589436" y="676041"/>
                        <a:pt x="590550" y="674370"/>
                      </a:cubicBezTo>
                      <a:lnTo>
                        <a:pt x="594360" y="668655"/>
                      </a:lnTo>
                      <a:cubicBezTo>
                        <a:pt x="595382" y="663543"/>
                        <a:pt x="597313" y="651843"/>
                        <a:pt x="600075" y="647700"/>
                      </a:cubicBezTo>
                      <a:cubicBezTo>
                        <a:pt x="601345" y="645795"/>
                        <a:pt x="602861" y="644033"/>
                        <a:pt x="603885" y="641985"/>
                      </a:cubicBezTo>
                      <a:cubicBezTo>
                        <a:pt x="606062" y="637630"/>
                        <a:pt x="606608" y="631092"/>
                        <a:pt x="607695" y="626745"/>
                      </a:cubicBezTo>
                      <a:cubicBezTo>
                        <a:pt x="608182" y="624797"/>
                        <a:pt x="608965" y="622935"/>
                        <a:pt x="609600" y="621030"/>
                      </a:cubicBezTo>
                      <a:cubicBezTo>
                        <a:pt x="608965" y="607060"/>
                        <a:pt x="609361" y="593005"/>
                        <a:pt x="607695" y="579120"/>
                      </a:cubicBezTo>
                      <a:cubicBezTo>
                        <a:pt x="607297" y="575805"/>
                        <a:pt x="599730" y="569562"/>
                        <a:pt x="598170" y="567690"/>
                      </a:cubicBezTo>
                      <a:cubicBezTo>
                        <a:pt x="596704" y="565931"/>
                        <a:pt x="596083" y="563483"/>
                        <a:pt x="594360" y="561975"/>
                      </a:cubicBezTo>
                      <a:cubicBezTo>
                        <a:pt x="590914" y="558960"/>
                        <a:pt x="586740" y="556895"/>
                        <a:pt x="582930" y="554355"/>
                      </a:cubicBezTo>
                      <a:lnTo>
                        <a:pt x="571500" y="546735"/>
                      </a:lnTo>
                      <a:cubicBezTo>
                        <a:pt x="569595" y="545465"/>
                        <a:pt x="567957" y="543649"/>
                        <a:pt x="565785" y="542925"/>
                      </a:cubicBezTo>
                      <a:cubicBezTo>
                        <a:pt x="563880" y="542290"/>
                        <a:pt x="561916" y="541811"/>
                        <a:pt x="560070" y="541020"/>
                      </a:cubicBezTo>
                      <a:cubicBezTo>
                        <a:pt x="536692" y="531001"/>
                        <a:pt x="565867" y="542966"/>
                        <a:pt x="546735" y="533400"/>
                      </a:cubicBezTo>
                      <a:cubicBezTo>
                        <a:pt x="544939" y="532502"/>
                        <a:pt x="542925" y="532130"/>
                        <a:pt x="541020" y="531495"/>
                      </a:cubicBezTo>
                      <a:cubicBezTo>
                        <a:pt x="530860" y="516255"/>
                        <a:pt x="544195" y="534670"/>
                        <a:pt x="531495" y="521970"/>
                      </a:cubicBezTo>
                      <a:cubicBezTo>
                        <a:pt x="529876" y="520351"/>
                        <a:pt x="529151" y="518014"/>
                        <a:pt x="527685" y="516255"/>
                      </a:cubicBezTo>
                      <a:cubicBezTo>
                        <a:pt x="525960" y="514185"/>
                        <a:pt x="523695" y="512610"/>
                        <a:pt x="521970" y="510540"/>
                      </a:cubicBezTo>
                      <a:cubicBezTo>
                        <a:pt x="520504" y="508781"/>
                        <a:pt x="519948" y="506255"/>
                        <a:pt x="518160" y="504825"/>
                      </a:cubicBezTo>
                      <a:cubicBezTo>
                        <a:pt x="516592" y="503571"/>
                        <a:pt x="514350" y="503555"/>
                        <a:pt x="512445" y="502920"/>
                      </a:cubicBezTo>
                      <a:cubicBezTo>
                        <a:pt x="510248" y="496329"/>
                        <a:pt x="508422" y="493821"/>
                        <a:pt x="512445" y="485775"/>
                      </a:cubicBezTo>
                      <a:cubicBezTo>
                        <a:pt x="513469" y="483727"/>
                        <a:pt x="516255" y="483235"/>
                        <a:pt x="518160" y="481965"/>
                      </a:cubicBezTo>
                      <a:cubicBezTo>
                        <a:pt x="521335" y="482600"/>
                        <a:pt x="524991" y="482074"/>
                        <a:pt x="527685" y="483870"/>
                      </a:cubicBezTo>
                      <a:cubicBezTo>
                        <a:pt x="529356" y="484984"/>
                        <a:pt x="528357" y="488000"/>
                        <a:pt x="529590" y="489585"/>
                      </a:cubicBezTo>
                      <a:cubicBezTo>
                        <a:pt x="532898" y="493838"/>
                        <a:pt x="537210" y="497205"/>
                        <a:pt x="541020" y="501015"/>
                      </a:cubicBezTo>
                      <a:lnTo>
                        <a:pt x="541020" y="501015"/>
                      </a:lnTo>
                      <a:lnTo>
                        <a:pt x="558165" y="506730"/>
                      </a:lnTo>
                      <a:lnTo>
                        <a:pt x="581025" y="514350"/>
                      </a:lnTo>
                      <a:lnTo>
                        <a:pt x="586740" y="516255"/>
                      </a:lnTo>
                      <a:lnTo>
                        <a:pt x="592455" y="518160"/>
                      </a:lnTo>
                      <a:cubicBezTo>
                        <a:pt x="607060" y="517525"/>
                        <a:pt x="621729" y="517759"/>
                        <a:pt x="636270" y="516255"/>
                      </a:cubicBezTo>
                      <a:cubicBezTo>
                        <a:pt x="640265" y="515842"/>
                        <a:pt x="643762" y="513233"/>
                        <a:pt x="647700" y="512445"/>
                      </a:cubicBezTo>
                      <a:cubicBezTo>
                        <a:pt x="650875" y="511810"/>
                        <a:pt x="654084" y="511325"/>
                        <a:pt x="657225" y="510540"/>
                      </a:cubicBezTo>
                      <a:cubicBezTo>
                        <a:pt x="666802" y="508146"/>
                        <a:pt x="659343" y="509481"/>
                        <a:pt x="668655" y="504825"/>
                      </a:cubicBezTo>
                      <a:cubicBezTo>
                        <a:pt x="670451" y="503927"/>
                        <a:pt x="672574" y="503818"/>
                        <a:pt x="674370" y="502920"/>
                      </a:cubicBezTo>
                      <a:cubicBezTo>
                        <a:pt x="676418" y="501896"/>
                        <a:pt x="677993" y="500040"/>
                        <a:pt x="680085" y="499110"/>
                      </a:cubicBezTo>
                      <a:cubicBezTo>
                        <a:pt x="683755" y="497479"/>
                        <a:pt x="691515" y="495300"/>
                        <a:pt x="691515" y="495300"/>
                      </a:cubicBezTo>
                      <a:cubicBezTo>
                        <a:pt x="708211" y="478604"/>
                        <a:pt x="687032" y="499036"/>
                        <a:pt x="702945" y="485775"/>
                      </a:cubicBezTo>
                      <a:cubicBezTo>
                        <a:pt x="705015" y="484050"/>
                        <a:pt x="706590" y="481785"/>
                        <a:pt x="708660" y="480060"/>
                      </a:cubicBezTo>
                      <a:cubicBezTo>
                        <a:pt x="710419" y="478594"/>
                        <a:pt x="712512" y="477581"/>
                        <a:pt x="714375" y="476250"/>
                      </a:cubicBezTo>
                      <a:cubicBezTo>
                        <a:pt x="734121" y="462146"/>
                        <a:pt x="707149" y="480433"/>
                        <a:pt x="733425" y="462915"/>
                      </a:cubicBezTo>
                      <a:lnTo>
                        <a:pt x="750570" y="451485"/>
                      </a:lnTo>
                      <a:cubicBezTo>
                        <a:pt x="752475" y="450215"/>
                        <a:pt x="754113" y="448399"/>
                        <a:pt x="756285" y="447675"/>
                      </a:cubicBezTo>
                      <a:lnTo>
                        <a:pt x="762000" y="445770"/>
                      </a:lnTo>
                      <a:cubicBezTo>
                        <a:pt x="766931" y="440839"/>
                        <a:pt x="772309" y="434714"/>
                        <a:pt x="779145" y="432435"/>
                      </a:cubicBezTo>
                      <a:cubicBezTo>
                        <a:pt x="781050" y="431800"/>
                        <a:pt x="783105" y="431505"/>
                        <a:pt x="784860" y="430530"/>
                      </a:cubicBezTo>
                      <a:cubicBezTo>
                        <a:pt x="788863" y="428306"/>
                        <a:pt x="792480" y="425450"/>
                        <a:pt x="796290" y="422910"/>
                      </a:cubicBezTo>
                      <a:lnTo>
                        <a:pt x="802005" y="419100"/>
                      </a:lnTo>
                      <a:cubicBezTo>
                        <a:pt x="803275" y="417195"/>
                        <a:pt x="804056" y="414851"/>
                        <a:pt x="805815" y="413385"/>
                      </a:cubicBezTo>
                      <a:cubicBezTo>
                        <a:pt x="807997" y="411567"/>
                        <a:pt x="810969" y="410984"/>
                        <a:pt x="813435" y="409575"/>
                      </a:cubicBezTo>
                      <a:cubicBezTo>
                        <a:pt x="815423" y="408439"/>
                        <a:pt x="817102" y="406789"/>
                        <a:pt x="819150" y="405765"/>
                      </a:cubicBezTo>
                      <a:cubicBezTo>
                        <a:pt x="820946" y="404867"/>
                        <a:pt x="823069" y="404758"/>
                        <a:pt x="824865" y="403860"/>
                      </a:cubicBezTo>
                      <a:cubicBezTo>
                        <a:pt x="842978" y="394803"/>
                        <a:pt x="812522" y="406069"/>
                        <a:pt x="842010" y="396240"/>
                      </a:cubicBezTo>
                      <a:lnTo>
                        <a:pt x="847725" y="394335"/>
                      </a:lnTo>
                      <a:cubicBezTo>
                        <a:pt x="849630" y="393700"/>
                        <a:pt x="851769" y="393544"/>
                        <a:pt x="853440" y="392430"/>
                      </a:cubicBezTo>
                      <a:cubicBezTo>
                        <a:pt x="857250" y="389890"/>
                        <a:pt x="860526" y="386258"/>
                        <a:pt x="864870" y="384810"/>
                      </a:cubicBezTo>
                      <a:cubicBezTo>
                        <a:pt x="868680" y="383540"/>
                        <a:pt x="872958" y="383228"/>
                        <a:pt x="876300" y="381000"/>
                      </a:cubicBezTo>
                      <a:cubicBezTo>
                        <a:pt x="880688" y="378074"/>
                        <a:pt x="882472" y="376161"/>
                        <a:pt x="887730" y="375285"/>
                      </a:cubicBezTo>
                      <a:cubicBezTo>
                        <a:pt x="893402" y="374340"/>
                        <a:pt x="899160" y="374015"/>
                        <a:pt x="904875" y="373380"/>
                      </a:cubicBezTo>
                      <a:cubicBezTo>
                        <a:pt x="929283" y="365244"/>
                        <a:pt x="897729" y="375232"/>
                        <a:pt x="965835" y="367665"/>
                      </a:cubicBezTo>
                      <a:cubicBezTo>
                        <a:pt x="977272" y="366394"/>
                        <a:pt x="983721" y="365993"/>
                        <a:pt x="994410" y="363855"/>
                      </a:cubicBezTo>
                      <a:cubicBezTo>
                        <a:pt x="998213" y="363094"/>
                        <a:pt x="1011377" y="359528"/>
                        <a:pt x="1013460" y="358140"/>
                      </a:cubicBezTo>
                      <a:lnTo>
                        <a:pt x="1024890" y="350520"/>
                      </a:lnTo>
                      <a:lnTo>
                        <a:pt x="1030605" y="346710"/>
                      </a:lnTo>
                      <a:lnTo>
                        <a:pt x="1038225" y="335280"/>
                      </a:lnTo>
                      <a:lnTo>
                        <a:pt x="1042035" y="329565"/>
                      </a:lnTo>
                      <a:cubicBezTo>
                        <a:pt x="1042670" y="327025"/>
                        <a:pt x="1043940" y="324563"/>
                        <a:pt x="1043940" y="321945"/>
                      </a:cubicBezTo>
                      <a:cubicBezTo>
                        <a:pt x="1043940" y="309863"/>
                        <a:pt x="1042998" y="297793"/>
                        <a:pt x="1042035" y="285750"/>
                      </a:cubicBezTo>
                      <a:cubicBezTo>
                        <a:pt x="1040970" y="272435"/>
                        <a:pt x="1040206" y="277594"/>
                        <a:pt x="1038225" y="266700"/>
                      </a:cubicBezTo>
                      <a:cubicBezTo>
                        <a:pt x="1037422" y="262282"/>
                        <a:pt x="1036955" y="257810"/>
                        <a:pt x="1036320" y="253365"/>
                      </a:cubicBezTo>
                      <a:cubicBezTo>
                        <a:pt x="1035685" y="243205"/>
                        <a:pt x="1034623" y="233063"/>
                        <a:pt x="1034415" y="222885"/>
                      </a:cubicBezTo>
                      <a:cubicBezTo>
                        <a:pt x="1033352" y="170822"/>
                        <a:pt x="1034284" y="118719"/>
                        <a:pt x="1032510" y="66675"/>
                      </a:cubicBezTo>
                      <a:cubicBezTo>
                        <a:pt x="1032101" y="54685"/>
                        <a:pt x="1030492" y="55842"/>
                        <a:pt x="1022985" y="53340"/>
                      </a:cubicBezTo>
                      <a:cubicBezTo>
                        <a:pt x="1021715" y="51435"/>
                        <a:pt x="1020794" y="49244"/>
                        <a:pt x="1019175" y="47625"/>
                      </a:cubicBezTo>
                      <a:cubicBezTo>
                        <a:pt x="1017556" y="46006"/>
                        <a:pt x="1014673" y="45757"/>
                        <a:pt x="1013460" y="43815"/>
                      </a:cubicBezTo>
                      <a:cubicBezTo>
                        <a:pt x="1002125" y="25679"/>
                        <a:pt x="1016869" y="37198"/>
                        <a:pt x="1003935" y="28575"/>
                      </a:cubicBezTo>
                      <a:cubicBezTo>
                        <a:pt x="1002665" y="26670"/>
                        <a:pt x="1001591" y="24619"/>
                        <a:pt x="1000125" y="22860"/>
                      </a:cubicBezTo>
                      <a:cubicBezTo>
                        <a:pt x="994529" y="16145"/>
                        <a:pt x="990945" y="14835"/>
                        <a:pt x="982980" y="9525"/>
                      </a:cubicBezTo>
                      <a:cubicBezTo>
                        <a:pt x="981075" y="8255"/>
                        <a:pt x="979437" y="6439"/>
                        <a:pt x="977265" y="5715"/>
                      </a:cubicBezTo>
                      <a:lnTo>
                        <a:pt x="965835" y="1905"/>
                      </a:lnTo>
                      <a:lnTo>
                        <a:pt x="960120" y="0"/>
                      </a:lnTo>
                      <a:lnTo>
                        <a:pt x="887730" y="1905"/>
                      </a:lnTo>
                      <a:cubicBezTo>
                        <a:pt x="831611" y="4243"/>
                        <a:pt x="901012" y="2334"/>
                        <a:pt x="853440" y="7620"/>
                      </a:cubicBezTo>
                      <a:lnTo>
                        <a:pt x="836295" y="9525"/>
                      </a:lnTo>
                      <a:cubicBezTo>
                        <a:pt x="832485" y="10795"/>
                        <a:pt x="828803" y="12547"/>
                        <a:pt x="824865" y="13335"/>
                      </a:cubicBezTo>
                      <a:cubicBezTo>
                        <a:pt x="821690" y="13970"/>
                        <a:pt x="818464" y="14388"/>
                        <a:pt x="815340" y="15240"/>
                      </a:cubicBezTo>
                      <a:cubicBezTo>
                        <a:pt x="811465" y="16297"/>
                        <a:pt x="807806" y="18076"/>
                        <a:pt x="803910" y="19050"/>
                      </a:cubicBezTo>
                      <a:cubicBezTo>
                        <a:pt x="801370" y="19685"/>
                        <a:pt x="798798" y="20203"/>
                        <a:pt x="796290" y="20955"/>
                      </a:cubicBezTo>
                      <a:cubicBezTo>
                        <a:pt x="792443" y="22109"/>
                        <a:pt x="788836" y="24197"/>
                        <a:pt x="784860" y="24765"/>
                      </a:cubicBezTo>
                      <a:lnTo>
                        <a:pt x="771525" y="26670"/>
                      </a:lnTo>
                      <a:cubicBezTo>
                        <a:pt x="753234" y="32767"/>
                        <a:pt x="766100" y="29365"/>
                        <a:pt x="742950" y="32385"/>
                      </a:cubicBezTo>
                      <a:cubicBezTo>
                        <a:pt x="689783" y="39320"/>
                        <a:pt x="738527" y="33723"/>
                        <a:pt x="699135" y="38100"/>
                      </a:cubicBezTo>
                      <a:cubicBezTo>
                        <a:pt x="696595" y="38735"/>
                        <a:pt x="694082" y="39492"/>
                        <a:pt x="691515" y="40005"/>
                      </a:cubicBezTo>
                      <a:cubicBezTo>
                        <a:pt x="687727" y="40763"/>
                        <a:pt x="683832" y="40973"/>
                        <a:pt x="680085" y="41910"/>
                      </a:cubicBezTo>
                      <a:cubicBezTo>
                        <a:pt x="676189" y="42884"/>
                        <a:pt x="671997" y="43492"/>
                        <a:pt x="668655" y="45720"/>
                      </a:cubicBezTo>
                      <a:cubicBezTo>
                        <a:pt x="664845" y="48260"/>
                        <a:pt x="661569" y="51892"/>
                        <a:pt x="657225" y="53340"/>
                      </a:cubicBezTo>
                      <a:lnTo>
                        <a:pt x="640080" y="59055"/>
                      </a:lnTo>
                      <a:cubicBezTo>
                        <a:pt x="638175" y="59690"/>
                        <a:pt x="636313" y="60473"/>
                        <a:pt x="634365" y="60960"/>
                      </a:cubicBezTo>
                      <a:cubicBezTo>
                        <a:pt x="631825" y="61595"/>
                        <a:pt x="629262" y="62146"/>
                        <a:pt x="626745" y="62865"/>
                      </a:cubicBezTo>
                      <a:cubicBezTo>
                        <a:pt x="624814" y="63417"/>
                        <a:pt x="622978" y="64283"/>
                        <a:pt x="621030" y="64770"/>
                      </a:cubicBezTo>
                      <a:cubicBezTo>
                        <a:pt x="617889" y="65555"/>
                        <a:pt x="614680" y="66040"/>
                        <a:pt x="611505" y="66675"/>
                      </a:cubicBezTo>
                      <a:cubicBezTo>
                        <a:pt x="605260" y="69797"/>
                        <a:pt x="604337" y="70708"/>
                        <a:pt x="598170" y="72390"/>
                      </a:cubicBezTo>
                      <a:cubicBezTo>
                        <a:pt x="593118" y="73768"/>
                        <a:pt x="588010" y="74930"/>
                        <a:pt x="582930" y="76200"/>
                      </a:cubicBezTo>
                      <a:cubicBezTo>
                        <a:pt x="580390" y="76835"/>
                        <a:pt x="577794" y="77277"/>
                        <a:pt x="575310" y="78105"/>
                      </a:cubicBezTo>
                      <a:cubicBezTo>
                        <a:pt x="556104" y="84507"/>
                        <a:pt x="585895" y="74739"/>
                        <a:pt x="561975" y="81915"/>
                      </a:cubicBezTo>
                      <a:cubicBezTo>
                        <a:pt x="558128" y="83069"/>
                        <a:pt x="554506" y="85065"/>
                        <a:pt x="550545" y="85725"/>
                      </a:cubicBezTo>
                      <a:cubicBezTo>
                        <a:pt x="544832" y="86677"/>
                        <a:pt x="532716" y="88086"/>
                        <a:pt x="527685" y="91440"/>
                      </a:cubicBezTo>
                      <a:lnTo>
                        <a:pt x="521970" y="95250"/>
                      </a:lnTo>
                      <a:cubicBezTo>
                        <a:pt x="513080" y="108585"/>
                        <a:pt x="518160" y="104140"/>
                        <a:pt x="508635" y="110490"/>
                      </a:cubicBezTo>
                      <a:cubicBezTo>
                        <a:pt x="500114" y="123271"/>
                        <a:pt x="510152" y="110749"/>
                        <a:pt x="499110" y="118110"/>
                      </a:cubicBezTo>
                      <a:cubicBezTo>
                        <a:pt x="496868" y="119604"/>
                        <a:pt x="495522" y="122171"/>
                        <a:pt x="493395" y="123825"/>
                      </a:cubicBezTo>
                      <a:cubicBezTo>
                        <a:pt x="489781" y="126636"/>
                        <a:pt x="485203" y="128207"/>
                        <a:pt x="481965" y="131445"/>
                      </a:cubicBezTo>
                      <a:cubicBezTo>
                        <a:pt x="480060" y="133350"/>
                        <a:pt x="478320" y="135435"/>
                        <a:pt x="476250" y="137160"/>
                      </a:cubicBezTo>
                      <a:cubicBezTo>
                        <a:pt x="468061" y="143984"/>
                        <a:pt x="473412" y="138579"/>
                        <a:pt x="464820" y="142875"/>
                      </a:cubicBezTo>
                      <a:cubicBezTo>
                        <a:pt x="462772" y="143899"/>
                        <a:pt x="461010" y="145415"/>
                        <a:pt x="459105" y="146685"/>
                      </a:cubicBezTo>
                      <a:cubicBezTo>
                        <a:pt x="457835" y="148590"/>
                        <a:pt x="457083" y="150970"/>
                        <a:pt x="455295" y="152400"/>
                      </a:cubicBezTo>
                      <a:cubicBezTo>
                        <a:pt x="453727" y="153654"/>
                        <a:pt x="451376" y="153407"/>
                        <a:pt x="449580" y="154305"/>
                      </a:cubicBezTo>
                      <a:cubicBezTo>
                        <a:pt x="447532" y="155329"/>
                        <a:pt x="445624" y="156649"/>
                        <a:pt x="443865" y="158115"/>
                      </a:cubicBezTo>
                      <a:cubicBezTo>
                        <a:pt x="441795" y="159840"/>
                        <a:pt x="440277" y="162176"/>
                        <a:pt x="438150" y="163830"/>
                      </a:cubicBezTo>
                      <a:cubicBezTo>
                        <a:pt x="434536" y="166641"/>
                        <a:pt x="430530" y="168910"/>
                        <a:pt x="426720" y="171450"/>
                      </a:cubicBezTo>
                      <a:cubicBezTo>
                        <a:pt x="424815" y="172720"/>
                        <a:pt x="422624" y="173641"/>
                        <a:pt x="421005" y="175260"/>
                      </a:cubicBezTo>
                      <a:cubicBezTo>
                        <a:pt x="419100" y="177165"/>
                        <a:pt x="417532" y="179481"/>
                        <a:pt x="415290" y="180975"/>
                      </a:cubicBezTo>
                      <a:cubicBezTo>
                        <a:pt x="413619" y="182089"/>
                        <a:pt x="411371" y="181982"/>
                        <a:pt x="409575" y="182880"/>
                      </a:cubicBezTo>
                      <a:cubicBezTo>
                        <a:pt x="407527" y="183904"/>
                        <a:pt x="405765" y="185420"/>
                        <a:pt x="403860" y="186690"/>
                      </a:cubicBezTo>
                      <a:cubicBezTo>
                        <a:pt x="395339" y="199471"/>
                        <a:pt x="405377" y="186949"/>
                        <a:pt x="394335" y="194310"/>
                      </a:cubicBezTo>
                      <a:cubicBezTo>
                        <a:pt x="392093" y="195804"/>
                        <a:pt x="390747" y="198371"/>
                        <a:pt x="388620" y="200025"/>
                      </a:cubicBezTo>
                      <a:lnTo>
                        <a:pt x="371475" y="211455"/>
                      </a:lnTo>
                      <a:cubicBezTo>
                        <a:pt x="369570" y="212725"/>
                        <a:pt x="367592" y="213891"/>
                        <a:pt x="365760" y="215265"/>
                      </a:cubicBezTo>
                      <a:cubicBezTo>
                        <a:pt x="364034" y="216559"/>
                        <a:pt x="355211" y="223397"/>
                        <a:pt x="352425" y="224790"/>
                      </a:cubicBezTo>
                      <a:cubicBezTo>
                        <a:pt x="350629" y="225688"/>
                        <a:pt x="348615" y="226060"/>
                        <a:pt x="346710" y="226695"/>
                      </a:cubicBezTo>
                      <a:cubicBezTo>
                        <a:pt x="344805" y="228600"/>
                        <a:pt x="343237" y="230916"/>
                        <a:pt x="340995" y="232410"/>
                      </a:cubicBezTo>
                      <a:cubicBezTo>
                        <a:pt x="339324" y="233524"/>
                        <a:pt x="336848" y="233061"/>
                        <a:pt x="335280" y="234315"/>
                      </a:cubicBezTo>
                      <a:cubicBezTo>
                        <a:pt x="333492" y="235745"/>
                        <a:pt x="333089" y="238411"/>
                        <a:pt x="331470" y="240030"/>
                      </a:cubicBezTo>
                      <a:cubicBezTo>
                        <a:pt x="329851" y="241649"/>
                        <a:pt x="327660" y="242570"/>
                        <a:pt x="325755" y="243840"/>
                      </a:cubicBezTo>
                      <a:cubicBezTo>
                        <a:pt x="324485" y="245745"/>
                        <a:pt x="323564" y="247936"/>
                        <a:pt x="321945" y="249555"/>
                      </a:cubicBezTo>
                      <a:cubicBezTo>
                        <a:pt x="320326" y="251174"/>
                        <a:pt x="318093" y="252034"/>
                        <a:pt x="316230" y="253365"/>
                      </a:cubicBezTo>
                      <a:cubicBezTo>
                        <a:pt x="313646" y="255210"/>
                        <a:pt x="311021" y="257014"/>
                        <a:pt x="308610" y="259080"/>
                      </a:cubicBezTo>
                      <a:cubicBezTo>
                        <a:pt x="295776" y="270081"/>
                        <a:pt x="309811" y="260184"/>
                        <a:pt x="297180" y="268605"/>
                      </a:cubicBezTo>
                      <a:cubicBezTo>
                        <a:pt x="295910" y="270510"/>
                        <a:pt x="294891" y="272609"/>
                        <a:pt x="293370" y="274320"/>
                      </a:cubicBezTo>
                      <a:cubicBezTo>
                        <a:pt x="289790" y="278347"/>
                        <a:pt x="281940" y="285750"/>
                        <a:pt x="281940" y="285750"/>
                      </a:cubicBezTo>
                      <a:lnTo>
                        <a:pt x="278130" y="297180"/>
                      </a:lnTo>
                      <a:cubicBezTo>
                        <a:pt x="276498" y="302077"/>
                        <a:pt x="275277" y="305253"/>
                        <a:pt x="274320" y="310515"/>
                      </a:cubicBezTo>
                      <a:cubicBezTo>
                        <a:pt x="273517" y="314933"/>
                        <a:pt x="273705" y="319549"/>
                        <a:pt x="272415" y="323850"/>
                      </a:cubicBezTo>
                      <a:cubicBezTo>
                        <a:pt x="271458" y="327040"/>
                        <a:pt x="265108" y="333555"/>
                        <a:pt x="262890" y="335280"/>
                      </a:cubicBezTo>
                      <a:cubicBezTo>
                        <a:pt x="259276" y="338091"/>
                        <a:pt x="251460" y="342900"/>
                        <a:pt x="251460" y="342900"/>
                      </a:cubicBezTo>
                      <a:cubicBezTo>
                        <a:pt x="241300" y="358140"/>
                        <a:pt x="254635" y="339725"/>
                        <a:pt x="241935" y="352425"/>
                      </a:cubicBezTo>
                      <a:cubicBezTo>
                        <a:pt x="229235" y="365125"/>
                        <a:pt x="247650" y="351790"/>
                        <a:pt x="232410" y="361950"/>
                      </a:cubicBezTo>
                      <a:cubicBezTo>
                        <a:pt x="227873" y="368755"/>
                        <a:pt x="227315" y="369950"/>
                        <a:pt x="220980" y="377190"/>
                      </a:cubicBezTo>
                      <a:cubicBezTo>
                        <a:pt x="219206" y="379217"/>
                        <a:pt x="217335" y="381180"/>
                        <a:pt x="215265" y="382905"/>
                      </a:cubicBezTo>
                      <a:cubicBezTo>
                        <a:pt x="207091" y="389716"/>
                        <a:pt x="211424" y="383323"/>
                        <a:pt x="203835" y="392430"/>
                      </a:cubicBezTo>
                      <a:cubicBezTo>
                        <a:pt x="192240" y="406343"/>
                        <a:pt x="209752" y="388608"/>
                        <a:pt x="194310" y="405765"/>
                      </a:cubicBezTo>
                      <a:lnTo>
                        <a:pt x="177165" y="422910"/>
                      </a:lnTo>
                      <a:cubicBezTo>
                        <a:pt x="175260" y="424815"/>
                        <a:pt x="172944" y="426383"/>
                        <a:pt x="171450" y="428625"/>
                      </a:cubicBezTo>
                      <a:lnTo>
                        <a:pt x="167640" y="434340"/>
                      </a:lnTo>
                      <a:cubicBezTo>
                        <a:pt x="162181" y="461637"/>
                        <a:pt x="169812" y="427824"/>
                        <a:pt x="161925" y="451485"/>
                      </a:cubicBezTo>
                      <a:cubicBezTo>
                        <a:pt x="160901" y="454557"/>
                        <a:pt x="161468" y="458114"/>
                        <a:pt x="160020" y="461010"/>
                      </a:cubicBezTo>
                      <a:cubicBezTo>
                        <a:pt x="158202" y="464647"/>
                        <a:pt x="154791" y="467247"/>
                        <a:pt x="152400" y="470535"/>
                      </a:cubicBezTo>
                      <a:cubicBezTo>
                        <a:pt x="149707" y="474238"/>
                        <a:pt x="147406" y="478214"/>
                        <a:pt x="144780" y="481965"/>
                      </a:cubicBezTo>
                      <a:cubicBezTo>
                        <a:pt x="142959" y="484566"/>
                        <a:pt x="140970" y="487045"/>
                        <a:pt x="139065" y="489585"/>
                      </a:cubicBezTo>
                      <a:cubicBezTo>
                        <a:pt x="139700" y="487680"/>
                        <a:pt x="142390" y="482450"/>
                        <a:pt x="140970" y="483870"/>
                      </a:cubicBezTo>
                      <a:cubicBezTo>
                        <a:pt x="137732" y="487108"/>
                        <a:pt x="136588" y="492062"/>
                        <a:pt x="133350" y="495300"/>
                      </a:cubicBezTo>
                      <a:cubicBezTo>
                        <a:pt x="131445" y="497205"/>
                        <a:pt x="129649" y="499225"/>
                        <a:pt x="127635" y="501015"/>
                      </a:cubicBezTo>
                      <a:cubicBezTo>
                        <a:pt x="123928" y="504310"/>
                        <a:pt x="119712" y="507033"/>
                        <a:pt x="116205" y="510540"/>
                      </a:cubicBezTo>
                      <a:cubicBezTo>
                        <a:pt x="103505" y="523240"/>
                        <a:pt x="121920" y="509905"/>
                        <a:pt x="106680" y="520065"/>
                      </a:cubicBezTo>
                      <a:cubicBezTo>
                        <a:pt x="106045" y="522605"/>
                        <a:pt x="105806" y="525279"/>
                        <a:pt x="104775" y="527685"/>
                      </a:cubicBezTo>
                      <a:cubicBezTo>
                        <a:pt x="103873" y="529789"/>
                        <a:pt x="101623" y="531207"/>
                        <a:pt x="100965" y="533400"/>
                      </a:cubicBezTo>
                      <a:cubicBezTo>
                        <a:pt x="99675" y="537701"/>
                        <a:pt x="100350" y="542434"/>
                        <a:pt x="99060" y="546735"/>
                      </a:cubicBezTo>
                      <a:cubicBezTo>
                        <a:pt x="97579" y="551672"/>
                        <a:pt x="84355" y="563212"/>
                        <a:pt x="83820" y="563880"/>
                      </a:cubicBezTo>
                      <a:cubicBezTo>
                        <a:pt x="81951" y="566216"/>
                        <a:pt x="74412" y="575076"/>
                        <a:pt x="72390" y="579120"/>
                      </a:cubicBezTo>
                      <a:cubicBezTo>
                        <a:pt x="64503" y="594894"/>
                        <a:pt x="77594" y="574172"/>
                        <a:pt x="66675" y="590550"/>
                      </a:cubicBezTo>
                      <a:cubicBezTo>
                        <a:pt x="66040" y="593090"/>
                        <a:pt x="65522" y="595662"/>
                        <a:pt x="64770" y="598170"/>
                      </a:cubicBezTo>
                      <a:cubicBezTo>
                        <a:pt x="63616" y="602017"/>
                        <a:pt x="61934" y="605704"/>
                        <a:pt x="60960" y="609600"/>
                      </a:cubicBezTo>
                      <a:cubicBezTo>
                        <a:pt x="60325" y="612140"/>
                        <a:pt x="60118" y="614827"/>
                        <a:pt x="59055" y="617220"/>
                      </a:cubicBezTo>
                      <a:cubicBezTo>
                        <a:pt x="57551" y="620604"/>
                        <a:pt x="55138" y="623508"/>
                        <a:pt x="53340" y="626745"/>
                      </a:cubicBezTo>
                      <a:cubicBezTo>
                        <a:pt x="51961" y="629227"/>
                        <a:pt x="50939" y="631899"/>
                        <a:pt x="49530" y="634365"/>
                      </a:cubicBezTo>
                      <a:cubicBezTo>
                        <a:pt x="48394" y="636353"/>
                        <a:pt x="46856" y="638092"/>
                        <a:pt x="45720" y="640080"/>
                      </a:cubicBezTo>
                      <a:cubicBezTo>
                        <a:pt x="44311" y="642546"/>
                        <a:pt x="43319" y="645234"/>
                        <a:pt x="41910" y="647700"/>
                      </a:cubicBezTo>
                      <a:cubicBezTo>
                        <a:pt x="40774" y="649688"/>
                        <a:pt x="39124" y="651367"/>
                        <a:pt x="38100" y="653415"/>
                      </a:cubicBezTo>
                      <a:cubicBezTo>
                        <a:pt x="30213" y="669189"/>
                        <a:pt x="43304" y="648467"/>
                        <a:pt x="32385" y="664845"/>
                      </a:cubicBezTo>
                      <a:cubicBezTo>
                        <a:pt x="31750" y="674370"/>
                        <a:pt x="31969" y="683991"/>
                        <a:pt x="30480" y="693420"/>
                      </a:cubicBezTo>
                      <a:cubicBezTo>
                        <a:pt x="30037" y="696225"/>
                        <a:pt x="27725" y="698403"/>
                        <a:pt x="26670" y="701040"/>
                      </a:cubicBezTo>
                      <a:cubicBezTo>
                        <a:pt x="25178" y="704769"/>
                        <a:pt x="23834" y="708574"/>
                        <a:pt x="22860" y="712470"/>
                      </a:cubicBezTo>
                      <a:cubicBezTo>
                        <a:pt x="21923" y="716217"/>
                        <a:pt x="21713" y="720112"/>
                        <a:pt x="20955" y="723900"/>
                      </a:cubicBezTo>
                      <a:cubicBezTo>
                        <a:pt x="16464" y="746355"/>
                        <a:pt x="21988" y="710957"/>
                        <a:pt x="17145" y="744855"/>
                      </a:cubicBezTo>
                      <a:cubicBezTo>
                        <a:pt x="16704" y="752356"/>
                        <a:pt x="17005" y="781330"/>
                        <a:pt x="11430" y="792480"/>
                      </a:cubicBezTo>
                      <a:lnTo>
                        <a:pt x="7620" y="800100"/>
                      </a:lnTo>
                      <a:cubicBezTo>
                        <a:pt x="6985" y="803275"/>
                        <a:pt x="6739" y="806553"/>
                        <a:pt x="5715" y="809625"/>
                      </a:cubicBezTo>
                      <a:cubicBezTo>
                        <a:pt x="-2172" y="833286"/>
                        <a:pt x="5459" y="799473"/>
                        <a:pt x="0" y="826770"/>
                      </a:cubicBezTo>
                      <a:cubicBezTo>
                        <a:pt x="635" y="843280"/>
                        <a:pt x="806" y="859814"/>
                        <a:pt x="1905" y="876300"/>
                      </a:cubicBezTo>
                      <a:cubicBezTo>
                        <a:pt x="1980" y="877421"/>
                        <a:pt x="4759" y="887915"/>
                        <a:pt x="5715" y="889635"/>
                      </a:cubicBezTo>
                      <a:cubicBezTo>
                        <a:pt x="7939" y="893638"/>
                        <a:pt x="10795" y="897255"/>
                        <a:pt x="13335" y="901065"/>
                      </a:cubicBezTo>
                      <a:lnTo>
                        <a:pt x="17145" y="906780"/>
                      </a:lnTo>
                      <a:cubicBezTo>
                        <a:pt x="18415" y="908685"/>
                        <a:pt x="19050" y="911225"/>
                        <a:pt x="20955" y="912495"/>
                      </a:cubicBezTo>
                      <a:cubicBezTo>
                        <a:pt x="24765" y="915035"/>
                        <a:pt x="29147" y="916877"/>
                        <a:pt x="32385" y="920115"/>
                      </a:cubicBezTo>
                      <a:cubicBezTo>
                        <a:pt x="34290" y="922020"/>
                        <a:pt x="36375" y="923760"/>
                        <a:pt x="38100" y="925830"/>
                      </a:cubicBezTo>
                      <a:cubicBezTo>
                        <a:pt x="39566" y="927589"/>
                        <a:pt x="40005" y="930275"/>
                        <a:pt x="41910" y="931545"/>
                      </a:cubicBezTo>
                      <a:cubicBezTo>
                        <a:pt x="44088" y="932997"/>
                        <a:pt x="47013" y="932731"/>
                        <a:pt x="49530" y="933450"/>
                      </a:cubicBezTo>
                      <a:cubicBezTo>
                        <a:pt x="51461" y="934002"/>
                        <a:pt x="53340" y="934720"/>
                        <a:pt x="55245" y="935355"/>
                      </a:cubicBezTo>
                      <a:cubicBezTo>
                        <a:pt x="55880" y="937260"/>
                        <a:pt x="55896" y="939502"/>
                        <a:pt x="57150" y="941070"/>
                      </a:cubicBezTo>
                      <a:cubicBezTo>
                        <a:pt x="58580" y="942858"/>
                        <a:pt x="61729" y="942892"/>
                        <a:pt x="62865" y="944880"/>
                      </a:cubicBezTo>
                      <a:cubicBezTo>
                        <a:pt x="64471" y="947691"/>
                        <a:pt x="63985" y="951264"/>
                        <a:pt x="64770" y="954405"/>
                      </a:cubicBezTo>
                      <a:cubicBezTo>
                        <a:pt x="65257" y="956353"/>
                        <a:pt x="66239" y="958160"/>
                        <a:pt x="66675" y="960120"/>
                      </a:cubicBezTo>
                      <a:cubicBezTo>
                        <a:pt x="67513" y="963891"/>
                        <a:pt x="67643" y="967803"/>
                        <a:pt x="68580" y="971550"/>
                      </a:cubicBezTo>
                      <a:cubicBezTo>
                        <a:pt x="73495" y="991209"/>
                        <a:pt x="69945" y="976185"/>
                        <a:pt x="76200" y="988695"/>
                      </a:cubicBezTo>
                      <a:cubicBezTo>
                        <a:pt x="77098" y="990491"/>
                        <a:pt x="77314" y="992564"/>
                        <a:pt x="78105" y="994410"/>
                      </a:cubicBezTo>
                      <a:cubicBezTo>
                        <a:pt x="79224" y="997020"/>
                        <a:pt x="80796" y="999420"/>
                        <a:pt x="81915" y="1002030"/>
                      </a:cubicBezTo>
                      <a:cubicBezTo>
                        <a:pt x="82706" y="1003876"/>
                        <a:pt x="82922" y="1005949"/>
                        <a:pt x="83820" y="1007745"/>
                      </a:cubicBezTo>
                      <a:cubicBezTo>
                        <a:pt x="84844" y="1009793"/>
                        <a:pt x="86606" y="1011412"/>
                        <a:pt x="87630" y="1013460"/>
                      </a:cubicBezTo>
                      <a:cubicBezTo>
                        <a:pt x="88528" y="1015256"/>
                        <a:pt x="88744" y="1017329"/>
                        <a:pt x="89535" y="1019175"/>
                      </a:cubicBezTo>
                      <a:cubicBezTo>
                        <a:pt x="90654" y="1021785"/>
                        <a:pt x="92290" y="1024158"/>
                        <a:pt x="93345" y="1026795"/>
                      </a:cubicBezTo>
                      <a:cubicBezTo>
                        <a:pt x="94837" y="1030524"/>
                        <a:pt x="94019" y="1035716"/>
                        <a:pt x="97155" y="1038225"/>
                      </a:cubicBezTo>
                      <a:lnTo>
                        <a:pt x="106680" y="1045845"/>
                      </a:lnTo>
                      <a:cubicBezTo>
                        <a:pt x="110309" y="1056731"/>
                        <a:pt x="105591" y="1047659"/>
                        <a:pt x="114300" y="1053465"/>
                      </a:cubicBezTo>
                      <a:cubicBezTo>
                        <a:pt x="116542" y="1054959"/>
                        <a:pt x="117945" y="1057455"/>
                        <a:pt x="120015" y="1059180"/>
                      </a:cubicBezTo>
                      <a:cubicBezTo>
                        <a:pt x="121774" y="1060646"/>
                        <a:pt x="123825" y="1061720"/>
                        <a:pt x="125730" y="1062990"/>
                      </a:cubicBezTo>
                      <a:cubicBezTo>
                        <a:pt x="126365" y="1064895"/>
                        <a:pt x="126215" y="1067285"/>
                        <a:pt x="127635" y="1068705"/>
                      </a:cubicBezTo>
                      <a:cubicBezTo>
                        <a:pt x="129643" y="1070713"/>
                        <a:pt x="132847" y="1071010"/>
                        <a:pt x="135255" y="1072515"/>
                      </a:cubicBezTo>
                      <a:cubicBezTo>
                        <a:pt x="155039" y="1084880"/>
                        <a:pt x="131188" y="1072386"/>
                        <a:pt x="150495" y="1082040"/>
                      </a:cubicBezTo>
                      <a:cubicBezTo>
                        <a:pt x="151130" y="1083945"/>
                        <a:pt x="151146" y="1086187"/>
                        <a:pt x="152400" y="1087755"/>
                      </a:cubicBezTo>
                      <a:cubicBezTo>
                        <a:pt x="156025" y="1092286"/>
                        <a:pt x="162636" y="1092636"/>
                        <a:pt x="167640" y="1093470"/>
                      </a:cubicBezTo>
                      <a:cubicBezTo>
                        <a:pt x="172069" y="1094208"/>
                        <a:pt x="176546" y="1094637"/>
                        <a:pt x="180975" y="1095375"/>
                      </a:cubicBezTo>
                      <a:cubicBezTo>
                        <a:pt x="184169" y="1095907"/>
                        <a:pt x="187314" y="1096701"/>
                        <a:pt x="190500" y="1097280"/>
                      </a:cubicBezTo>
                      <a:cubicBezTo>
                        <a:pt x="201051" y="1099198"/>
                        <a:pt x="206376" y="1099397"/>
                        <a:pt x="217170" y="1102995"/>
                      </a:cubicBezTo>
                      <a:cubicBezTo>
                        <a:pt x="219075" y="1103630"/>
                        <a:pt x="220925" y="1104464"/>
                        <a:pt x="222885" y="1104900"/>
                      </a:cubicBezTo>
                      <a:cubicBezTo>
                        <a:pt x="233265" y="1107207"/>
                        <a:pt x="242996" y="1107159"/>
                        <a:pt x="253365" y="1110615"/>
                      </a:cubicBezTo>
                      <a:cubicBezTo>
                        <a:pt x="266230" y="1114903"/>
                        <a:pt x="250394" y="1109955"/>
                        <a:pt x="270510" y="1114425"/>
                      </a:cubicBezTo>
                      <a:cubicBezTo>
                        <a:pt x="284934" y="1117630"/>
                        <a:pt x="265166" y="1115491"/>
                        <a:pt x="285750" y="1118235"/>
                      </a:cubicBezTo>
                      <a:cubicBezTo>
                        <a:pt x="292076" y="1119078"/>
                        <a:pt x="298450" y="1119505"/>
                        <a:pt x="304800" y="1120140"/>
                      </a:cubicBezTo>
                      <a:cubicBezTo>
                        <a:pt x="311987" y="1122536"/>
                        <a:pt x="315395" y="1123115"/>
                        <a:pt x="321945" y="1129665"/>
                      </a:cubicBezTo>
                      <a:cubicBezTo>
                        <a:pt x="324485" y="1132205"/>
                        <a:pt x="326519" y="1135381"/>
                        <a:pt x="329565" y="1137285"/>
                      </a:cubicBezTo>
                      <a:cubicBezTo>
                        <a:pt x="331785" y="1138673"/>
                        <a:pt x="334645" y="1138555"/>
                        <a:pt x="337185" y="1139190"/>
                      </a:cubicBezTo>
                      <a:cubicBezTo>
                        <a:pt x="339090" y="1141095"/>
                        <a:pt x="340855" y="1143152"/>
                        <a:pt x="342900" y="1144905"/>
                      </a:cubicBezTo>
                      <a:cubicBezTo>
                        <a:pt x="347836" y="1149136"/>
                        <a:pt x="357032" y="1154961"/>
                        <a:pt x="361950" y="1158240"/>
                      </a:cubicBezTo>
                      <a:cubicBezTo>
                        <a:pt x="363855" y="1159510"/>
                        <a:pt x="365493" y="1161326"/>
                        <a:pt x="367665" y="1162050"/>
                      </a:cubicBezTo>
                      <a:cubicBezTo>
                        <a:pt x="369570" y="1162685"/>
                        <a:pt x="371584" y="1163057"/>
                        <a:pt x="373380" y="1163955"/>
                      </a:cubicBezTo>
                      <a:cubicBezTo>
                        <a:pt x="375428" y="1164979"/>
                        <a:pt x="377047" y="1166741"/>
                        <a:pt x="379095" y="1167765"/>
                      </a:cubicBezTo>
                      <a:cubicBezTo>
                        <a:pt x="380891" y="1168663"/>
                        <a:pt x="383014" y="1168772"/>
                        <a:pt x="384810" y="1169670"/>
                      </a:cubicBezTo>
                      <a:cubicBezTo>
                        <a:pt x="386858" y="1170694"/>
                        <a:pt x="388433" y="1172550"/>
                        <a:pt x="390525" y="1173480"/>
                      </a:cubicBezTo>
                      <a:cubicBezTo>
                        <a:pt x="394195" y="1175111"/>
                        <a:pt x="398145" y="1176020"/>
                        <a:pt x="401955" y="1177290"/>
                      </a:cubicBezTo>
                      <a:cubicBezTo>
                        <a:pt x="415658" y="1181858"/>
                        <a:pt x="398546" y="1176316"/>
                        <a:pt x="415290" y="1181100"/>
                      </a:cubicBezTo>
                      <a:cubicBezTo>
                        <a:pt x="422431" y="1183140"/>
                        <a:pt x="420436" y="1183421"/>
                        <a:pt x="428625" y="1184910"/>
                      </a:cubicBezTo>
                      <a:cubicBezTo>
                        <a:pt x="433043" y="1185713"/>
                        <a:pt x="437515" y="1186180"/>
                        <a:pt x="441960" y="1186815"/>
                      </a:cubicBezTo>
                      <a:lnTo>
                        <a:pt x="453390" y="1190625"/>
                      </a:lnTo>
                      <a:cubicBezTo>
                        <a:pt x="455295" y="1191260"/>
                        <a:pt x="457124" y="1192200"/>
                        <a:pt x="459105" y="1192530"/>
                      </a:cubicBezTo>
                      <a:cubicBezTo>
                        <a:pt x="462915" y="1193165"/>
                        <a:pt x="466747" y="1193677"/>
                        <a:pt x="470535" y="1194435"/>
                      </a:cubicBezTo>
                      <a:cubicBezTo>
                        <a:pt x="473102" y="1194948"/>
                        <a:pt x="475638" y="1195621"/>
                        <a:pt x="478155" y="1196340"/>
                      </a:cubicBezTo>
                      <a:cubicBezTo>
                        <a:pt x="480086" y="1196892"/>
                        <a:pt x="481885" y="1197940"/>
                        <a:pt x="483870" y="1198245"/>
                      </a:cubicBezTo>
                      <a:cubicBezTo>
                        <a:pt x="490177" y="1199215"/>
                        <a:pt x="496570" y="1199515"/>
                        <a:pt x="502920" y="1200150"/>
                      </a:cubicBezTo>
                      <a:cubicBezTo>
                        <a:pt x="506095" y="1201420"/>
                        <a:pt x="509170" y="1202977"/>
                        <a:pt x="512445" y="1203960"/>
                      </a:cubicBezTo>
                      <a:cubicBezTo>
                        <a:pt x="526180" y="1208081"/>
                        <a:pt x="533925" y="1205068"/>
                        <a:pt x="550545" y="1203960"/>
                      </a:cubicBezTo>
                      <a:cubicBezTo>
                        <a:pt x="551180" y="1202055"/>
                        <a:pt x="552450" y="1200253"/>
                        <a:pt x="552450" y="1198245"/>
                      </a:cubicBezTo>
                      <a:cubicBezTo>
                        <a:pt x="552450" y="1194301"/>
                        <a:pt x="548661" y="1189704"/>
                        <a:pt x="546735" y="1186815"/>
                      </a:cubicBezTo>
                      <a:cubicBezTo>
                        <a:pt x="547370" y="1169035"/>
                        <a:pt x="547495" y="1151229"/>
                        <a:pt x="548640" y="1133475"/>
                      </a:cubicBezTo>
                      <a:cubicBezTo>
                        <a:pt x="548769" y="1131471"/>
                        <a:pt x="549570" y="1129515"/>
                        <a:pt x="550545" y="1127760"/>
                      </a:cubicBezTo>
                      <a:cubicBezTo>
                        <a:pt x="552769" y="1123757"/>
                        <a:pt x="555625" y="1120140"/>
                        <a:pt x="558165" y="1116330"/>
                      </a:cubicBezTo>
                      <a:cubicBezTo>
                        <a:pt x="563245" y="1108710"/>
                        <a:pt x="560070" y="1111885"/>
                        <a:pt x="567690" y="1106805"/>
                      </a:cubicBezTo>
                      <a:cubicBezTo>
                        <a:pt x="568325" y="1104900"/>
                        <a:pt x="568175" y="1102510"/>
                        <a:pt x="569595" y="1101090"/>
                      </a:cubicBezTo>
                      <a:cubicBezTo>
                        <a:pt x="572833" y="1097852"/>
                        <a:pt x="577787" y="1096708"/>
                        <a:pt x="581025" y="1093470"/>
                      </a:cubicBezTo>
                      <a:lnTo>
                        <a:pt x="586740" y="1087755"/>
                      </a:lnTo>
                      <a:cubicBezTo>
                        <a:pt x="591030" y="1074885"/>
                        <a:pt x="585080" y="1088835"/>
                        <a:pt x="594360" y="1078230"/>
                      </a:cubicBezTo>
                      <a:cubicBezTo>
                        <a:pt x="597375" y="1074784"/>
                        <a:pt x="599440" y="1070610"/>
                        <a:pt x="601980" y="1066800"/>
                      </a:cubicBezTo>
                      <a:lnTo>
                        <a:pt x="609600" y="1055370"/>
                      </a:lnTo>
                      <a:cubicBezTo>
                        <a:pt x="610870" y="1053465"/>
                        <a:pt x="611791" y="1051274"/>
                        <a:pt x="613410" y="1049655"/>
                      </a:cubicBezTo>
                      <a:cubicBezTo>
                        <a:pt x="615315" y="1047750"/>
                        <a:pt x="617400" y="1046010"/>
                        <a:pt x="619125" y="1043940"/>
                      </a:cubicBezTo>
                      <a:cubicBezTo>
                        <a:pt x="620591" y="1042181"/>
                        <a:pt x="621911" y="1040273"/>
                        <a:pt x="622935" y="1038225"/>
                      </a:cubicBezTo>
                      <a:cubicBezTo>
                        <a:pt x="623833" y="1036429"/>
                        <a:pt x="623586" y="1034078"/>
                        <a:pt x="624840" y="1032510"/>
                      </a:cubicBezTo>
                      <a:cubicBezTo>
                        <a:pt x="626270" y="1030722"/>
                        <a:pt x="628650" y="1029970"/>
                        <a:pt x="630555" y="1028700"/>
                      </a:cubicBezTo>
                      <a:lnTo>
                        <a:pt x="634365" y="1017270"/>
                      </a:lnTo>
                      <a:cubicBezTo>
                        <a:pt x="635000" y="1015365"/>
                        <a:pt x="635372" y="1013351"/>
                        <a:pt x="636270" y="1011555"/>
                      </a:cubicBezTo>
                      <a:lnTo>
                        <a:pt x="640080" y="1003935"/>
                      </a:lnTo>
                      <a:lnTo>
                        <a:pt x="636270" y="992505"/>
                      </a:lnTo>
                      <a:close/>
                    </a:path>
                  </a:pathLst>
                </a:custGeom>
                <a:solidFill>
                  <a:srgbClr val="F9CABD">
                    <a:alpha val="19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63500" sx="102000" sy="102000" algn="ctr" rotWithShape="0">
                    <a:srgbClr val="F9CABD">
                      <a:alpha val="19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Freeform 145"/>
                <p:cNvSpPr/>
                <p:nvPr/>
              </p:nvSpPr>
              <p:spPr>
                <a:xfrm>
                  <a:off x="2686050" y="2958207"/>
                  <a:ext cx="542925" cy="1065153"/>
                </a:xfrm>
                <a:custGeom>
                  <a:avLst/>
                  <a:gdLst>
                    <a:gd name="connsiteX0" fmla="*/ 350520 w 542925"/>
                    <a:gd name="connsiteY0" fmla="*/ 258 h 1065153"/>
                    <a:gd name="connsiteX1" fmla="*/ 340995 w 542925"/>
                    <a:gd name="connsiteY1" fmla="*/ 7878 h 1065153"/>
                    <a:gd name="connsiteX2" fmla="*/ 339090 w 542925"/>
                    <a:gd name="connsiteY2" fmla="*/ 13593 h 1065153"/>
                    <a:gd name="connsiteX3" fmla="*/ 325755 w 542925"/>
                    <a:gd name="connsiteY3" fmla="*/ 26928 h 1065153"/>
                    <a:gd name="connsiteX4" fmla="*/ 310515 w 542925"/>
                    <a:gd name="connsiteY4" fmla="*/ 49788 h 1065153"/>
                    <a:gd name="connsiteX5" fmla="*/ 306705 w 542925"/>
                    <a:gd name="connsiteY5" fmla="*/ 55503 h 1065153"/>
                    <a:gd name="connsiteX6" fmla="*/ 302895 w 542925"/>
                    <a:gd name="connsiteY6" fmla="*/ 61218 h 1065153"/>
                    <a:gd name="connsiteX7" fmla="*/ 293370 w 542925"/>
                    <a:gd name="connsiteY7" fmla="*/ 72648 h 1065153"/>
                    <a:gd name="connsiteX8" fmla="*/ 287655 w 542925"/>
                    <a:gd name="connsiteY8" fmla="*/ 78363 h 1065153"/>
                    <a:gd name="connsiteX9" fmla="*/ 283845 w 542925"/>
                    <a:gd name="connsiteY9" fmla="*/ 84078 h 1065153"/>
                    <a:gd name="connsiteX10" fmla="*/ 272415 w 542925"/>
                    <a:gd name="connsiteY10" fmla="*/ 93603 h 1065153"/>
                    <a:gd name="connsiteX11" fmla="*/ 264795 w 542925"/>
                    <a:gd name="connsiteY11" fmla="*/ 103128 h 1065153"/>
                    <a:gd name="connsiteX12" fmla="*/ 260985 w 542925"/>
                    <a:gd name="connsiteY12" fmla="*/ 108843 h 1065153"/>
                    <a:gd name="connsiteX13" fmla="*/ 255270 w 542925"/>
                    <a:gd name="connsiteY13" fmla="*/ 112653 h 1065153"/>
                    <a:gd name="connsiteX14" fmla="*/ 243840 w 542925"/>
                    <a:gd name="connsiteY14" fmla="*/ 124083 h 1065153"/>
                    <a:gd name="connsiteX15" fmla="*/ 240030 w 542925"/>
                    <a:gd name="connsiteY15" fmla="*/ 129798 h 1065153"/>
                    <a:gd name="connsiteX16" fmla="*/ 222885 w 542925"/>
                    <a:gd name="connsiteY16" fmla="*/ 145038 h 1065153"/>
                    <a:gd name="connsiteX17" fmla="*/ 220980 w 542925"/>
                    <a:gd name="connsiteY17" fmla="*/ 150753 h 1065153"/>
                    <a:gd name="connsiteX18" fmla="*/ 217170 w 542925"/>
                    <a:gd name="connsiteY18" fmla="*/ 156468 h 1065153"/>
                    <a:gd name="connsiteX19" fmla="*/ 215265 w 542925"/>
                    <a:gd name="connsiteY19" fmla="*/ 165993 h 1065153"/>
                    <a:gd name="connsiteX20" fmla="*/ 211455 w 542925"/>
                    <a:gd name="connsiteY20" fmla="*/ 171708 h 1065153"/>
                    <a:gd name="connsiteX21" fmla="*/ 207645 w 542925"/>
                    <a:gd name="connsiteY21" fmla="*/ 183138 h 1065153"/>
                    <a:gd name="connsiteX22" fmla="*/ 203835 w 542925"/>
                    <a:gd name="connsiteY22" fmla="*/ 194568 h 1065153"/>
                    <a:gd name="connsiteX23" fmla="*/ 201930 w 542925"/>
                    <a:gd name="connsiteY23" fmla="*/ 200283 h 1065153"/>
                    <a:gd name="connsiteX24" fmla="*/ 203835 w 542925"/>
                    <a:gd name="connsiteY24" fmla="*/ 320298 h 1065153"/>
                    <a:gd name="connsiteX25" fmla="*/ 205740 w 542925"/>
                    <a:gd name="connsiteY25" fmla="*/ 326013 h 1065153"/>
                    <a:gd name="connsiteX26" fmla="*/ 211455 w 542925"/>
                    <a:gd name="connsiteY26" fmla="*/ 345063 h 1065153"/>
                    <a:gd name="connsiteX27" fmla="*/ 211455 w 542925"/>
                    <a:gd name="connsiteY27" fmla="*/ 428883 h 1065153"/>
                    <a:gd name="connsiteX28" fmla="*/ 196215 w 542925"/>
                    <a:gd name="connsiteY28" fmla="*/ 447933 h 1065153"/>
                    <a:gd name="connsiteX29" fmla="*/ 190500 w 542925"/>
                    <a:gd name="connsiteY29" fmla="*/ 461268 h 1065153"/>
                    <a:gd name="connsiteX30" fmla="*/ 192405 w 542925"/>
                    <a:gd name="connsiteY30" fmla="*/ 545088 h 1065153"/>
                    <a:gd name="connsiteX31" fmla="*/ 188595 w 542925"/>
                    <a:gd name="connsiteY31" fmla="*/ 550803 h 1065153"/>
                    <a:gd name="connsiteX32" fmla="*/ 186690 w 542925"/>
                    <a:gd name="connsiteY32" fmla="*/ 556518 h 1065153"/>
                    <a:gd name="connsiteX33" fmla="*/ 173355 w 542925"/>
                    <a:gd name="connsiteY33" fmla="*/ 573663 h 1065153"/>
                    <a:gd name="connsiteX34" fmla="*/ 167640 w 542925"/>
                    <a:gd name="connsiteY34" fmla="*/ 585093 h 1065153"/>
                    <a:gd name="connsiteX35" fmla="*/ 165735 w 542925"/>
                    <a:gd name="connsiteY35" fmla="*/ 590808 h 1065153"/>
                    <a:gd name="connsiteX36" fmla="*/ 161925 w 542925"/>
                    <a:gd name="connsiteY36" fmla="*/ 596523 h 1065153"/>
                    <a:gd name="connsiteX37" fmla="*/ 160020 w 542925"/>
                    <a:gd name="connsiteY37" fmla="*/ 602238 h 1065153"/>
                    <a:gd name="connsiteX38" fmla="*/ 152400 w 542925"/>
                    <a:gd name="connsiteY38" fmla="*/ 613668 h 1065153"/>
                    <a:gd name="connsiteX39" fmla="*/ 144780 w 542925"/>
                    <a:gd name="connsiteY39" fmla="*/ 625098 h 1065153"/>
                    <a:gd name="connsiteX40" fmla="*/ 140970 w 542925"/>
                    <a:gd name="connsiteY40" fmla="*/ 630813 h 1065153"/>
                    <a:gd name="connsiteX41" fmla="*/ 137160 w 542925"/>
                    <a:gd name="connsiteY41" fmla="*/ 636528 h 1065153"/>
                    <a:gd name="connsiteX42" fmla="*/ 131445 w 542925"/>
                    <a:gd name="connsiteY42" fmla="*/ 642243 h 1065153"/>
                    <a:gd name="connsiteX43" fmla="*/ 123825 w 542925"/>
                    <a:gd name="connsiteY43" fmla="*/ 653673 h 1065153"/>
                    <a:gd name="connsiteX44" fmla="*/ 120015 w 542925"/>
                    <a:gd name="connsiteY44" fmla="*/ 659388 h 1065153"/>
                    <a:gd name="connsiteX45" fmla="*/ 114300 w 542925"/>
                    <a:gd name="connsiteY45" fmla="*/ 670818 h 1065153"/>
                    <a:gd name="connsiteX46" fmla="*/ 102870 w 542925"/>
                    <a:gd name="connsiteY46" fmla="*/ 680343 h 1065153"/>
                    <a:gd name="connsiteX47" fmla="*/ 66675 w 542925"/>
                    <a:gd name="connsiteY47" fmla="*/ 678438 h 1065153"/>
                    <a:gd name="connsiteX48" fmla="*/ 57150 w 542925"/>
                    <a:gd name="connsiteY48" fmla="*/ 670818 h 1065153"/>
                    <a:gd name="connsiteX49" fmla="*/ 40005 w 542925"/>
                    <a:gd name="connsiteY49" fmla="*/ 651768 h 1065153"/>
                    <a:gd name="connsiteX50" fmla="*/ 34290 w 542925"/>
                    <a:gd name="connsiteY50" fmla="*/ 653673 h 1065153"/>
                    <a:gd name="connsiteX51" fmla="*/ 28575 w 542925"/>
                    <a:gd name="connsiteY51" fmla="*/ 667008 h 1065153"/>
                    <a:gd name="connsiteX52" fmla="*/ 19050 w 542925"/>
                    <a:gd name="connsiteY52" fmla="*/ 676533 h 1065153"/>
                    <a:gd name="connsiteX53" fmla="*/ 15240 w 542925"/>
                    <a:gd name="connsiteY53" fmla="*/ 682248 h 1065153"/>
                    <a:gd name="connsiteX54" fmla="*/ 5715 w 542925"/>
                    <a:gd name="connsiteY54" fmla="*/ 693678 h 1065153"/>
                    <a:gd name="connsiteX55" fmla="*/ 1905 w 542925"/>
                    <a:gd name="connsiteY55" fmla="*/ 705108 h 1065153"/>
                    <a:gd name="connsiteX56" fmla="*/ 0 w 542925"/>
                    <a:gd name="connsiteY56" fmla="*/ 710823 h 1065153"/>
                    <a:gd name="connsiteX57" fmla="*/ 3810 w 542925"/>
                    <a:gd name="connsiteY57" fmla="*/ 729873 h 1065153"/>
                    <a:gd name="connsiteX58" fmla="*/ 9525 w 542925"/>
                    <a:gd name="connsiteY58" fmla="*/ 735588 h 1065153"/>
                    <a:gd name="connsiteX59" fmla="*/ 19050 w 542925"/>
                    <a:gd name="connsiteY59" fmla="*/ 747018 h 1065153"/>
                    <a:gd name="connsiteX60" fmla="*/ 28575 w 542925"/>
                    <a:gd name="connsiteY60" fmla="*/ 764163 h 1065153"/>
                    <a:gd name="connsiteX61" fmla="*/ 34290 w 542925"/>
                    <a:gd name="connsiteY61" fmla="*/ 769878 h 1065153"/>
                    <a:gd name="connsiteX62" fmla="*/ 40005 w 542925"/>
                    <a:gd name="connsiteY62" fmla="*/ 781308 h 1065153"/>
                    <a:gd name="connsiteX63" fmla="*/ 47625 w 542925"/>
                    <a:gd name="connsiteY63" fmla="*/ 790833 h 1065153"/>
                    <a:gd name="connsiteX64" fmla="*/ 53340 w 542925"/>
                    <a:gd name="connsiteY64" fmla="*/ 807978 h 1065153"/>
                    <a:gd name="connsiteX65" fmla="*/ 57150 w 542925"/>
                    <a:gd name="connsiteY65" fmla="*/ 813693 h 1065153"/>
                    <a:gd name="connsiteX66" fmla="*/ 60960 w 542925"/>
                    <a:gd name="connsiteY66" fmla="*/ 821313 h 1065153"/>
                    <a:gd name="connsiteX67" fmla="*/ 64770 w 542925"/>
                    <a:gd name="connsiteY67" fmla="*/ 827028 h 1065153"/>
                    <a:gd name="connsiteX68" fmla="*/ 68580 w 542925"/>
                    <a:gd name="connsiteY68" fmla="*/ 838458 h 1065153"/>
                    <a:gd name="connsiteX69" fmla="*/ 72390 w 542925"/>
                    <a:gd name="connsiteY69" fmla="*/ 849888 h 1065153"/>
                    <a:gd name="connsiteX70" fmla="*/ 76200 w 542925"/>
                    <a:gd name="connsiteY70" fmla="*/ 859413 h 1065153"/>
                    <a:gd name="connsiteX71" fmla="*/ 78105 w 542925"/>
                    <a:gd name="connsiteY71" fmla="*/ 865128 h 1065153"/>
                    <a:gd name="connsiteX72" fmla="*/ 81915 w 542925"/>
                    <a:gd name="connsiteY72" fmla="*/ 870843 h 1065153"/>
                    <a:gd name="connsiteX73" fmla="*/ 83820 w 542925"/>
                    <a:gd name="connsiteY73" fmla="*/ 876558 h 1065153"/>
                    <a:gd name="connsiteX74" fmla="*/ 87630 w 542925"/>
                    <a:gd name="connsiteY74" fmla="*/ 882273 h 1065153"/>
                    <a:gd name="connsiteX75" fmla="*/ 91440 w 542925"/>
                    <a:gd name="connsiteY75" fmla="*/ 889893 h 1065153"/>
                    <a:gd name="connsiteX76" fmla="*/ 97155 w 542925"/>
                    <a:gd name="connsiteY76" fmla="*/ 895608 h 1065153"/>
                    <a:gd name="connsiteX77" fmla="*/ 106680 w 542925"/>
                    <a:gd name="connsiteY77" fmla="*/ 908943 h 1065153"/>
                    <a:gd name="connsiteX78" fmla="*/ 110490 w 542925"/>
                    <a:gd name="connsiteY78" fmla="*/ 918468 h 1065153"/>
                    <a:gd name="connsiteX79" fmla="*/ 114300 w 542925"/>
                    <a:gd name="connsiteY79" fmla="*/ 926088 h 1065153"/>
                    <a:gd name="connsiteX80" fmla="*/ 116205 w 542925"/>
                    <a:gd name="connsiteY80" fmla="*/ 935613 h 1065153"/>
                    <a:gd name="connsiteX81" fmla="*/ 118110 w 542925"/>
                    <a:gd name="connsiteY81" fmla="*/ 941328 h 1065153"/>
                    <a:gd name="connsiteX82" fmla="*/ 120015 w 542925"/>
                    <a:gd name="connsiteY82" fmla="*/ 948948 h 1065153"/>
                    <a:gd name="connsiteX83" fmla="*/ 123825 w 542925"/>
                    <a:gd name="connsiteY83" fmla="*/ 960378 h 1065153"/>
                    <a:gd name="connsiteX84" fmla="*/ 125730 w 542925"/>
                    <a:gd name="connsiteY84" fmla="*/ 969903 h 1065153"/>
                    <a:gd name="connsiteX85" fmla="*/ 127635 w 542925"/>
                    <a:gd name="connsiteY85" fmla="*/ 975618 h 1065153"/>
                    <a:gd name="connsiteX86" fmla="*/ 129540 w 542925"/>
                    <a:gd name="connsiteY86" fmla="*/ 987048 h 1065153"/>
                    <a:gd name="connsiteX87" fmla="*/ 131445 w 542925"/>
                    <a:gd name="connsiteY87" fmla="*/ 994668 h 1065153"/>
                    <a:gd name="connsiteX88" fmla="*/ 133350 w 542925"/>
                    <a:gd name="connsiteY88" fmla="*/ 1000383 h 1065153"/>
                    <a:gd name="connsiteX89" fmla="*/ 137160 w 542925"/>
                    <a:gd name="connsiteY89" fmla="*/ 1023243 h 1065153"/>
                    <a:gd name="connsiteX90" fmla="*/ 139065 w 542925"/>
                    <a:gd name="connsiteY90" fmla="*/ 1030863 h 1065153"/>
                    <a:gd name="connsiteX91" fmla="*/ 140970 w 542925"/>
                    <a:gd name="connsiteY91" fmla="*/ 1046103 h 1065153"/>
                    <a:gd name="connsiteX92" fmla="*/ 142875 w 542925"/>
                    <a:gd name="connsiteY92" fmla="*/ 1051818 h 1065153"/>
                    <a:gd name="connsiteX93" fmla="*/ 156210 w 542925"/>
                    <a:gd name="connsiteY93" fmla="*/ 1055628 h 1065153"/>
                    <a:gd name="connsiteX94" fmla="*/ 161925 w 542925"/>
                    <a:gd name="connsiteY94" fmla="*/ 1057533 h 1065153"/>
                    <a:gd name="connsiteX95" fmla="*/ 171450 w 542925"/>
                    <a:gd name="connsiteY95" fmla="*/ 1059438 h 1065153"/>
                    <a:gd name="connsiteX96" fmla="*/ 188595 w 542925"/>
                    <a:gd name="connsiteY96" fmla="*/ 1063248 h 1065153"/>
                    <a:gd name="connsiteX97" fmla="*/ 201930 w 542925"/>
                    <a:gd name="connsiteY97" fmla="*/ 1065153 h 1065153"/>
                    <a:gd name="connsiteX98" fmla="*/ 215265 w 542925"/>
                    <a:gd name="connsiteY98" fmla="*/ 1063248 h 1065153"/>
                    <a:gd name="connsiteX99" fmla="*/ 220980 w 542925"/>
                    <a:gd name="connsiteY99" fmla="*/ 1059438 h 1065153"/>
                    <a:gd name="connsiteX100" fmla="*/ 236220 w 542925"/>
                    <a:gd name="connsiteY100" fmla="*/ 1055628 h 1065153"/>
                    <a:gd name="connsiteX101" fmla="*/ 268605 w 542925"/>
                    <a:gd name="connsiteY101" fmla="*/ 1049913 h 1065153"/>
                    <a:gd name="connsiteX102" fmla="*/ 291465 w 542925"/>
                    <a:gd name="connsiteY102" fmla="*/ 1048008 h 1065153"/>
                    <a:gd name="connsiteX103" fmla="*/ 312420 w 542925"/>
                    <a:gd name="connsiteY103" fmla="*/ 1049913 h 1065153"/>
                    <a:gd name="connsiteX104" fmla="*/ 323850 w 542925"/>
                    <a:gd name="connsiteY104" fmla="*/ 1055628 h 1065153"/>
                    <a:gd name="connsiteX105" fmla="*/ 337185 w 542925"/>
                    <a:gd name="connsiteY105" fmla="*/ 1059438 h 1065153"/>
                    <a:gd name="connsiteX106" fmla="*/ 392430 w 542925"/>
                    <a:gd name="connsiteY106" fmla="*/ 1057533 h 1065153"/>
                    <a:gd name="connsiteX107" fmla="*/ 398145 w 542925"/>
                    <a:gd name="connsiteY107" fmla="*/ 1055628 h 1065153"/>
                    <a:gd name="connsiteX108" fmla="*/ 407670 w 542925"/>
                    <a:gd name="connsiteY108" fmla="*/ 1048008 h 1065153"/>
                    <a:gd name="connsiteX109" fmla="*/ 415290 w 542925"/>
                    <a:gd name="connsiteY109" fmla="*/ 1038483 h 1065153"/>
                    <a:gd name="connsiteX110" fmla="*/ 422910 w 542925"/>
                    <a:gd name="connsiteY110" fmla="*/ 1030863 h 1065153"/>
                    <a:gd name="connsiteX111" fmla="*/ 428625 w 542925"/>
                    <a:gd name="connsiteY111" fmla="*/ 1025148 h 1065153"/>
                    <a:gd name="connsiteX112" fmla="*/ 434340 w 542925"/>
                    <a:gd name="connsiteY112" fmla="*/ 1021338 h 1065153"/>
                    <a:gd name="connsiteX113" fmla="*/ 441960 w 542925"/>
                    <a:gd name="connsiteY113" fmla="*/ 1009908 h 1065153"/>
                    <a:gd name="connsiteX114" fmla="*/ 447675 w 542925"/>
                    <a:gd name="connsiteY114" fmla="*/ 1004193 h 1065153"/>
                    <a:gd name="connsiteX115" fmla="*/ 461010 w 542925"/>
                    <a:gd name="connsiteY115" fmla="*/ 994668 h 1065153"/>
                    <a:gd name="connsiteX116" fmla="*/ 468630 w 542925"/>
                    <a:gd name="connsiteY116" fmla="*/ 983238 h 1065153"/>
                    <a:gd name="connsiteX117" fmla="*/ 472440 w 542925"/>
                    <a:gd name="connsiteY117" fmla="*/ 977523 h 1065153"/>
                    <a:gd name="connsiteX118" fmla="*/ 483870 w 542925"/>
                    <a:gd name="connsiteY118" fmla="*/ 966093 h 1065153"/>
                    <a:gd name="connsiteX119" fmla="*/ 491490 w 542925"/>
                    <a:gd name="connsiteY119" fmla="*/ 954663 h 1065153"/>
                    <a:gd name="connsiteX120" fmla="*/ 497205 w 542925"/>
                    <a:gd name="connsiteY120" fmla="*/ 943233 h 1065153"/>
                    <a:gd name="connsiteX121" fmla="*/ 499110 w 542925"/>
                    <a:gd name="connsiteY121" fmla="*/ 933708 h 1065153"/>
                    <a:gd name="connsiteX122" fmla="*/ 502920 w 542925"/>
                    <a:gd name="connsiteY122" fmla="*/ 926088 h 1065153"/>
                    <a:gd name="connsiteX123" fmla="*/ 506730 w 542925"/>
                    <a:gd name="connsiteY123" fmla="*/ 897513 h 1065153"/>
                    <a:gd name="connsiteX124" fmla="*/ 510540 w 542925"/>
                    <a:gd name="connsiteY124" fmla="*/ 876558 h 1065153"/>
                    <a:gd name="connsiteX125" fmla="*/ 512445 w 542925"/>
                    <a:gd name="connsiteY125" fmla="*/ 870843 h 1065153"/>
                    <a:gd name="connsiteX126" fmla="*/ 514350 w 542925"/>
                    <a:gd name="connsiteY126" fmla="*/ 811788 h 1065153"/>
                    <a:gd name="connsiteX127" fmla="*/ 518160 w 542925"/>
                    <a:gd name="connsiteY127" fmla="*/ 800358 h 1065153"/>
                    <a:gd name="connsiteX128" fmla="*/ 520065 w 542925"/>
                    <a:gd name="connsiteY128" fmla="*/ 783213 h 1065153"/>
                    <a:gd name="connsiteX129" fmla="*/ 523875 w 542925"/>
                    <a:gd name="connsiteY129" fmla="*/ 766068 h 1065153"/>
                    <a:gd name="connsiteX130" fmla="*/ 525780 w 542925"/>
                    <a:gd name="connsiteY130" fmla="*/ 752733 h 1065153"/>
                    <a:gd name="connsiteX131" fmla="*/ 527685 w 542925"/>
                    <a:gd name="connsiteY131" fmla="*/ 745113 h 1065153"/>
                    <a:gd name="connsiteX132" fmla="*/ 529590 w 542925"/>
                    <a:gd name="connsiteY132" fmla="*/ 729873 h 1065153"/>
                    <a:gd name="connsiteX133" fmla="*/ 531495 w 542925"/>
                    <a:gd name="connsiteY133" fmla="*/ 720348 h 1065153"/>
                    <a:gd name="connsiteX134" fmla="*/ 533400 w 542925"/>
                    <a:gd name="connsiteY134" fmla="*/ 701298 h 1065153"/>
                    <a:gd name="connsiteX135" fmla="*/ 535305 w 542925"/>
                    <a:gd name="connsiteY135" fmla="*/ 695583 h 1065153"/>
                    <a:gd name="connsiteX136" fmla="*/ 537210 w 542925"/>
                    <a:gd name="connsiteY136" fmla="*/ 684153 h 1065153"/>
                    <a:gd name="connsiteX137" fmla="*/ 541020 w 542925"/>
                    <a:gd name="connsiteY137" fmla="*/ 659388 h 1065153"/>
                    <a:gd name="connsiteX138" fmla="*/ 542925 w 542925"/>
                    <a:gd name="connsiteY138" fmla="*/ 644148 h 1065153"/>
                    <a:gd name="connsiteX139" fmla="*/ 541020 w 542925"/>
                    <a:gd name="connsiteY139" fmla="*/ 552708 h 1065153"/>
                    <a:gd name="connsiteX140" fmla="*/ 533400 w 542925"/>
                    <a:gd name="connsiteY140" fmla="*/ 535563 h 1065153"/>
                    <a:gd name="connsiteX141" fmla="*/ 531495 w 542925"/>
                    <a:gd name="connsiteY141" fmla="*/ 529848 h 1065153"/>
                    <a:gd name="connsiteX142" fmla="*/ 527685 w 542925"/>
                    <a:gd name="connsiteY142" fmla="*/ 524133 h 1065153"/>
                    <a:gd name="connsiteX143" fmla="*/ 523875 w 542925"/>
                    <a:gd name="connsiteY143" fmla="*/ 510798 h 1065153"/>
                    <a:gd name="connsiteX144" fmla="*/ 520065 w 542925"/>
                    <a:gd name="connsiteY144" fmla="*/ 505083 h 1065153"/>
                    <a:gd name="connsiteX145" fmla="*/ 518160 w 542925"/>
                    <a:gd name="connsiteY145" fmla="*/ 499368 h 1065153"/>
                    <a:gd name="connsiteX146" fmla="*/ 514350 w 542925"/>
                    <a:gd name="connsiteY146" fmla="*/ 493653 h 1065153"/>
                    <a:gd name="connsiteX147" fmla="*/ 512445 w 542925"/>
                    <a:gd name="connsiteY147" fmla="*/ 487938 h 1065153"/>
                    <a:gd name="connsiteX148" fmla="*/ 506730 w 542925"/>
                    <a:gd name="connsiteY148" fmla="*/ 484128 h 1065153"/>
                    <a:gd name="connsiteX149" fmla="*/ 506730 w 542925"/>
                    <a:gd name="connsiteY149" fmla="*/ 451743 h 1065153"/>
                    <a:gd name="connsiteX150" fmla="*/ 508635 w 542925"/>
                    <a:gd name="connsiteY150" fmla="*/ 446028 h 1065153"/>
                    <a:gd name="connsiteX151" fmla="*/ 510540 w 542925"/>
                    <a:gd name="connsiteY151" fmla="*/ 436503 h 1065153"/>
                    <a:gd name="connsiteX152" fmla="*/ 512445 w 542925"/>
                    <a:gd name="connsiteY152" fmla="*/ 428883 h 1065153"/>
                    <a:gd name="connsiteX153" fmla="*/ 514350 w 542925"/>
                    <a:gd name="connsiteY153" fmla="*/ 423168 h 1065153"/>
                    <a:gd name="connsiteX154" fmla="*/ 516255 w 542925"/>
                    <a:gd name="connsiteY154" fmla="*/ 413643 h 1065153"/>
                    <a:gd name="connsiteX155" fmla="*/ 514350 w 542925"/>
                    <a:gd name="connsiteY155" fmla="*/ 343158 h 1065153"/>
                    <a:gd name="connsiteX156" fmla="*/ 512445 w 542925"/>
                    <a:gd name="connsiteY156" fmla="*/ 337443 h 1065153"/>
                    <a:gd name="connsiteX157" fmla="*/ 508635 w 542925"/>
                    <a:gd name="connsiteY157" fmla="*/ 322203 h 1065153"/>
                    <a:gd name="connsiteX158" fmla="*/ 504825 w 542925"/>
                    <a:gd name="connsiteY158" fmla="*/ 310773 h 1065153"/>
                    <a:gd name="connsiteX159" fmla="*/ 501015 w 542925"/>
                    <a:gd name="connsiteY159" fmla="*/ 297438 h 1065153"/>
                    <a:gd name="connsiteX160" fmla="*/ 497205 w 542925"/>
                    <a:gd name="connsiteY160" fmla="*/ 261243 h 1065153"/>
                    <a:gd name="connsiteX161" fmla="*/ 495300 w 542925"/>
                    <a:gd name="connsiteY161" fmla="*/ 255528 h 1065153"/>
                    <a:gd name="connsiteX162" fmla="*/ 487680 w 542925"/>
                    <a:gd name="connsiteY162" fmla="*/ 244098 h 1065153"/>
                    <a:gd name="connsiteX163" fmla="*/ 483870 w 542925"/>
                    <a:gd name="connsiteY163" fmla="*/ 230763 h 1065153"/>
                    <a:gd name="connsiteX164" fmla="*/ 478155 w 542925"/>
                    <a:gd name="connsiteY164" fmla="*/ 226953 h 1065153"/>
                    <a:gd name="connsiteX165" fmla="*/ 476250 w 542925"/>
                    <a:gd name="connsiteY165" fmla="*/ 221238 h 1065153"/>
                    <a:gd name="connsiteX166" fmla="*/ 468630 w 542925"/>
                    <a:gd name="connsiteY166" fmla="*/ 209808 h 1065153"/>
                    <a:gd name="connsiteX167" fmla="*/ 459105 w 542925"/>
                    <a:gd name="connsiteY167" fmla="*/ 190758 h 1065153"/>
                    <a:gd name="connsiteX168" fmla="*/ 449580 w 542925"/>
                    <a:gd name="connsiteY168" fmla="*/ 177423 h 1065153"/>
                    <a:gd name="connsiteX169" fmla="*/ 440055 w 542925"/>
                    <a:gd name="connsiteY169" fmla="*/ 160278 h 1065153"/>
                    <a:gd name="connsiteX170" fmla="*/ 424815 w 542925"/>
                    <a:gd name="connsiteY170" fmla="*/ 137418 h 1065153"/>
                    <a:gd name="connsiteX171" fmla="*/ 421005 w 542925"/>
                    <a:gd name="connsiteY171" fmla="*/ 131703 h 1065153"/>
                    <a:gd name="connsiteX172" fmla="*/ 417195 w 542925"/>
                    <a:gd name="connsiteY172" fmla="*/ 125988 h 1065153"/>
                    <a:gd name="connsiteX173" fmla="*/ 413385 w 542925"/>
                    <a:gd name="connsiteY173" fmla="*/ 114558 h 1065153"/>
                    <a:gd name="connsiteX174" fmla="*/ 411480 w 542925"/>
                    <a:gd name="connsiteY174" fmla="*/ 108843 h 1065153"/>
                    <a:gd name="connsiteX175" fmla="*/ 403860 w 542925"/>
                    <a:gd name="connsiteY175" fmla="*/ 97413 h 1065153"/>
                    <a:gd name="connsiteX176" fmla="*/ 401955 w 542925"/>
                    <a:gd name="connsiteY176" fmla="*/ 91698 h 1065153"/>
                    <a:gd name="connsiteX177" fmla="*/ 392430 w 542925"/>
                    <a:gd name="connsiteY177" fmla="*/ 80268 h 1065153"/>
                    <a:gd name="connsiteX178" fmla="*/ 384810 w 542925"/>
                    <a:gd name="connsiteY178" fmla="*/ 68838 h 1065153"/>
                    <a:gd name="connsiteX179" fmla="*/ 379095 w 542925"/>
                    <a:gd name="connsiteY179" fmla="*/ 57408 h 1065153"/>
                    <a:gd name="connsiteX180" fmla="*/ 375285 w 542925"/>
                    <a:gd name="connsiteY180" fmla="*/ 45978 h 1065153"/>
                    <a:gd name="connsiteX181" fmla="*/ 373380 w 542925"/>
                    <a:gd name="connsiteY181" fmla="*/ 40263 h 1065153"/>
                    <a:gd name="connsiteX182" fmla="*/ 367665 w 542925"/>
                    <a:gd name="connsiteY182" fmla="*/ 28833 h 1065153"/>
                    <a:gd name="connsiteX183" fmla="*/ 358140 w 542925"/>
                    <a:gd name="connsiteY183" fmla="*/ 17403 h 1065153"/>
                    <a:gd name="connsiteX184" fmla="*/ 350520 w 542925"/>
                    <a:gd name="connsiteY184" fmla="*/ 258 h 1065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</a:cxnLst>
                  <a:rect l="l" t="t" r="r" b="b"/>
                  <a:pathLst>
                    <a:path w="542925" h="1065153">
                      <a:moveTo>
                        <a:pt x="350520" y="258"/>
                      </a:moveTo>
                      <a:cubicBezTo>
                        <a:pt x="347662" y="-1330"/>
                        <a:pt x="343641" y="4791"/>
                        <a:pt x="340995" y="7878"/>
                      </a:cubicBezTo>
                      <a:cubicBezTo>
                        <a:pt x="339688" y="9403"/>
                        <a:pt x="340065" y="11838"/>
                        <a:pt x="339090" y="13593"/>
                      </a:cubicBezTo>
                      <a:cubicBezTo>
                        <a:pt x="332143" y="26098"/>
                        <a:pt x="335031" y="23836"/>
                        <a:pt x="325755" y="26928"/>
                      </a:cubicBezTo>
                      <a:lnTo>
                        <a:pt x="310515" y="49788"/>
                      </a:lnTo>
                      <a:lnTo>
                        <a:pt x="306705" y="55503"/>
                      </a:lnTo>
                      <a:cubicBezTo>
                        <a:pt x="305435" y="57408"/>
                        <a:pt x="304514" y="59599"/>
                        <a:pt x="302895" y="61218"/>
                      </a:cubicBezTo>
                      <a:cubicBezTo>
                        <a:pt x="286199" y="77914"/>
                        <a:pt x="306631" y="56735"/>
                        <a:pt x="293370" y="72648"/>
                      </a:cubicBezTo>
                      <a:cubicBezTo>
                        <a:pt x="291645" y="74718"/>
                        <a:pt x="289380" y="76293"/>
                        <a:pt x="287655" y="78363"/>
                      </a:cubicBezTo>
                      <a:cubicBezTo>
                        <a:pt x="286189" y="80122"/>
                        <a:pt x="285311" y="82319"/>
                        <a:pt x="283845" y="84078"/>
                      </a:cubicBezTo>
                      <a:cubicBezTo>
                        <a:pt x="279261" y="89578"/>
                        <a:pt x="278034" y="89857"/>
                        <a:pt x="272415" y="93603"/>
                      </a:cubicBezTo>
                      <a:cubicBezTo>
                        <a:pt x="268706" y="104729"/>
                        <a:pt x="273412" y="94511"/>
                        <a:pt x="264795" y="103128"/>
                      </a:cubicBezTo>
                      <a:cubicBezTo>
                        <a:pt x="263176" y="104747"/>
                        <a:pt x="262604" y="107224"/>
                        <a:pt x="260985" y="108843"/>
                      </a:cubicBezTo>
                      <a:cubicBezTo>
                        <a:pt x="259366" y="110462"/>
                        <a:pt x="256981" y="111132"/>
                        <a:pt x="255270" y="112653"/>
                      </a:cubicBezTo>
                      <a:cubicBezTo>
                        <a:pt x="251243" y="116233"/>
                        <a:pt x="246829" y="119600"/>
                        <a:pt x="243840" y="124083"/>
                      </a:cubicBezTo>
                      <a:cubicBezTo>
                        <a:pt x="242570" y="125988"/>
                        <a:pt x="241551" y="128087"/>
                        <a:pt x="240030" y="129798"/>
                      </a:cubicBezTo>
                      <a:cubicBezTo>
                        <a:pt x="230540" y="140474"/>
                        <a:pt x="231571" y="139247"/>
                        <a:pt x="222885" y="145038"/>
                      </a:cubicBezTo>
                      <a:cubicBezTo>
                        <a:pt x="222250" y="146943"/>
                        <a:pt x="221878" y="148957"/>
                        <a:pt x="220980" y="150753"/>
                      </a:cubicBezTo>
                      <a:cubicBezTo>
                        <a:pt x="219956" y="152801"/>
                        <a:pt x="217974" y="154324"/>
                        <a:pt x="217170" y="156468"/>
                      </a:cubicBezTo>
                      <a:cubicBezTo>
                        <a:pt x="216033" y="159500"/>
                        <a:pt x="216402" y="162961"/>
                        <a:pt x="215265" y="165993"/>
                      </a:cubicBezTo>
                      <a:cubicBezTo>
                        <a:pt x="214461" y="168137"/>
                        <a:pt x="212385" y="169616"/>
                        <a:pt x="211455" y="171708"/>
                      </a:cubicBezTo>
                      <a:cubicBezTo>
                        <a:pt x="209824" y="175378"/>
                        <a:pt x="208915" y="179328"/>
                        <a:pt x="207645" y="183138"/>
                      </a:cubicBezTo>
                      <a:lnTo>
                        <a:pt x="203835" y="194568"/>
                      </a:lnTo>
                      <a:lnTo>
                        <a:pt x="201930" y="200283"/>
                      </a:lnTo>
                      <a:cubicBezTo>
                        <a:pt x="202565" y="240288"/>
                        <a:pt x="202623" y="280306"/>
                        <a:pt x="203835" y="320298"/>
                      </a:cubicBezTo>
                      <a:cubicBezTo>
                        <a:pt x="203896" y="322305"/>
                        <a:pt x="205346" y="324044"/>
                        <a:pt x="205740" y="326013"/>
                      </a:cubicBezTo>
                      <a:cubicBezTo>
                        <a:pt x="209242" y="343525"/>
                        <a:pt x="204505" y="334638"/>
                        <a:pt x="211455" y="345063"/>
                      </a:cubicBezTo>
                      <a:cubicBezTo>
                        <a:pt x="214927" y="379786"/>
                        <a:pt x="215517" y="377429"/>
                        <a:pt x="211455" y="428883"/>
                      </a:cubicBezTo>
                      <a:cubicBezTo>
                        <a:pt x="210791" y="437293"/>
                        <a:pt x="199112" y="442139"/>
                        <a:pt x="196215" y="447933"/>
                      </a:cubicBezTo>
                      <a:cubicBezTo>
                        <a:pt x="191507" y="457349"/>
                        <a:pt x="193303" y="452859"/>
                        <a:pt x="190500" y="461268"/>
                      </a:cubicBezTo>
                      <a:cubicBezTo>
                        <a:pt x="197761" y="497572"/>
                        <a:pt x="197120" y="486941"/>
                        <a:pt x="192405" y="545088"/>
                      </a:cubicBezTo>
                      <a:cubicBezTo>
                        <a:pt x="192220" y="547370"/>
                        <a:pt x="189619" y="548755"/>
                        <a:pt x="188595" y="550803"/>
                      </a:cubicBezTo>
                      <a:cubicBezTo>
                        <a:pt x="187697" y="552599"/>
                        <a:pt x="187804" y="554847"/>
                        <a:pt x="186690" y="556518"/>
                      </a:cubicBezTo>
                      <a:cubicBezTo>
                        <a:pt x="180115" y="566380"/>
                        <a:pt x="178427" y="558446"/>
                        <a:pt x="173355" y="573663"/>
                      </a:cubicBezTo>
                      <a:cubicBezTo>
                        <a:pt x="168567" y="588028"/>
                        <a:pt x="175026" y="570321"/>
                        <a:pt x="167640" y="585093"/>
                      </a:cubicBezTo>
                      <a:cubicBezTo>
                        <a:pt x="166742" y="586889"/>
                        <a:pt x="166633" y="589012"/>
                        <a:pt x="165735" y="590808"/>
                      </a:cubicBezTo>
                      <a:cubicBezTo>
                        <a:pt x="164711" y="592856"/>
                        <a:pt x="162949" y="594475"/>
                        <a:pt x="161925" y="596523"/>
                      </a:cubicBezTo>
                      <a:cubicBezTo>
                        <a:pt x="161027" y="598319"/>
                        <a:pt x="160995" y="600483"/>
                        <a:pt x="160020" y="602238"/>
                      </a:cubicBezTo>
                      <a:cubicBezTo>
                        <a:pt x="157796" y="606241"/>
                        <a:pt x="154940" y="609858"/>
                        <a:pt x="152400" y="613668"/>
                      </a:cubicBezTo>
                      <a:lnTo>
                        <a:pt x="144780" y="625098"/>
                      </a:lnTo>
                      <a:lnTo>
                        <a:pt x="140970" y="630813"/>
                      </a:lnTo>
                      <a:cubicBezTo>
                        <a:pt x="139700" y="632718"/>
                        <a:pt x="138779" y="634909"/>
                        <a:pt x="137160" y="636528"/>
                      </a:cubicBezTo>
                      <a:cubicBezTo>
                        <a:pt x="135255" y="638433"/>
                        <a:pt x="133099" y="640116"/>
                        <a:pt x="131445" y="642243"/>
                      </a:cubicBezTo>
                      <a:cubicBezTo>
                        <a:pt x="128634" y="645857"/>
                        <a:pt x="126365" y="649863"/>
                        <a:pt x="123825" y="653673"/>
                      </a:cubicBezTo>
                      <a:cubicBezTo>
                        <a:pt x="122555" y="655578"/>
                        <a:pt x="120739" y="657216"/>
                        <a:pt x="120015" y="659388"/>
                      </a:cubicBezTo>
                      <a:cubicBezTo>
                        <a:pt x="118106" y="665116"/>
                        <a:pt x="118403" y="665894"/>
                        <a:pt x="114300" y="670818"/>
                      </a:cubicBezTo>
                      <a:cubicBezTo>
                        <a:pt x="109716" y="676318"/>
                        <a:pt x="108489" y="676597"/>
                        <a:pt x="102870" y="680343"/>
                      </a:cubicBezTo>
                      <a:cubicBezTo>
                        <a:pt x="90805" y="679708"/>
                        <a:pt x="78707" y="679532"/>
                        <a:pt x="66675" y="678438"/>
                      </a:cubicBezTo>
                      <a:cubicBezTo>
                        <a:pt x="59016" y="677742"/>
                        <a:pt x="61814" y="676000"/>
                        <a:pt x="57150" y="670818"/>
                      </a:cubicBezTo>
                      <a:cubicBezTo>
                        <a:pt x="37924" y="649455"/>
                        <a:pt x="48858" y="665048"/>
                        <a:pt x="40005" y="651768"/>
                      </a:cubicBezTo>
                      <a:cubicBezTo>
                        <a:pt x="38100" y="652403"/>
                        <a:pt x="35858" y="652419"/>
                        <a:pt x="34290" y="653673"/>
                      </a:cubicBezTo>
                      <a:cubicBezTo>
                        <a:pt x="29092" y="657832"/>
                        <a:pt x="30962" y="661438"/>
                        <a:pt x="28575" y="667008"/>
                      </a:cubicBezTo>
                      <a:cubicBezTo>
                        <a:pt x="26035" y="672935"/>
                        <a:pt x="24130" y="673146"/>
                        <a:pt x="19050" y="676533"/>
                      </a:cubicBezTo>
                      <a:cubicBezTo>
                        <a:pt x="17780" y="678438"/>
                        <a:pt x="16706" y="680489"/>
                        <a:pt x="15240" y="682248"/>
                      </a:cubicBezTo>
                      <a:cubicBezTo>
                        <a:pt x="10967" y="687375"/>
                        <a:pt x="8418" y="687597"/>
                        <a:pt x="5715" y="693678"/>
                      </a:cubicBezTo>
                      <a:cubicBezTo>
                        <a:pt x="4084" y="697348"/>
                        <a:pt x="3175" y="701298"/>
                        <a:pt x="1905" y="705108"/>
                      </a:cubicBezTo>
                      <a:lnTo>
                        <a:pt x="0" y="710823"/>
                      </a:lnTo>
                      <a:cubicBezTo>
                        <a:pt x="161" y="711952"/>
                        <a:pt x="1392" y="726246"/>
                        <a:pt x="3810" y="729873"/>
                      </a:cubicBezTo>
                      <a:cubicBezTo>
                        <a:pt x="5304" y="732115"/>
                        <a:pt x="7959" y="733396"/>
                        <a:pt x="9525" y="735588"/>
                      </a:cubicBezTo>
                      <a:cubicBezTo>
                        <a:pt x="18314" y="747892"/>
                        <a:pt x="7784" y="739507"/>
                        <a:pt x="19050" y="747018"/>
                      </a:cubicBezTo>
                      <a:cubicBezTo>
                        <a:pt x="21446" y="754205"/>
                        <a:pt x="22025" y="757613"/>
                        <a:pt x="28575" y="764163"/>
                      </a:cubicBezTo>
                      <a:cubicBezTo>
                        <a:pt x="30480" y="766068"/>
                        <a:pt x="32565" y="767808"/>
                        <a:pt x="34290" y="769878"/>
                      </a:cubicBezTo>
                      <a:cubicBezTo>
                        <a:pt x="46012" y="783945"/>
                        <a:pt x="31413" y="767561"/>
                        <a:pt x="40005" y="781308"/>
                      </a:cubicBezTo>
                      <a:cubicBezTo>
                        <a:pt x="42160" y="784756"/>
                        <a:pt x="45533" y="787346"/>
                        <a:pt x="47625" y="790833"/>
                      </a:cubicBezTo>
                      <a:cubicBezTo>
                        <a:pt x="55358" y="803721"/>
                        <a:pt x="48347" y="796327"/>
                        <a:pt x="53340" y="807978"/>
                      </a:cubicBezTo>
                      <a:cubicBezTo>
                        <a:pt x="54242" y="810082"/>
                        <a:pt x="56014" y="811705"/>
                        <a:pt x="57150" y="813693"/>
                      </a:cubicBezTo>
                      <a:cubicBezTo>
                        <a:pt x="58559" y="816159"/>
                        <a:pt x="59551" y="818847"/>
                        <a:pt x="60960" y="821313"/>
                      </a:cubicBezTo>
                      <a:cubicBezTo>
                        <a:pt x="62096" y="823301"/>
                        <a:pt x="63840" y="824936"/>
                        <a:pt x="64770" y="827028"/>
                      </a:cubicBezTo>
                      <a:cubicBezTo>
                        <a:pt x="66401" y="830698"/>
                        <a:pt x="67310" y="834648"/>
                        <a:pt x="68580" y="838458"/>
                      </a:cubicBezTo>
                      <a:lnTo>
                        <a:pt x="72390" y="849888"/>
                      </a:lnTo>
                      <a:cubicBezTo>
                        <a:pt x="73660" y="853063"/>
                        <a:pt x="74999" y="856211"/>
                        <a:pt x="76200" y="859413"/>
                      </a:cubicBezTo>
                      <a:cubicBezTo>
                        <a:pt x="76905" y="861293"/>
                        <a:pt x="77207" y="863332"/>
                        <a:pt x="78105" y="865128"/>
                      </a:cubicBezTo>
                      <a:cubicBezTo>
                        <a:pt x="79129" y="867176"/>
                        <a:pt x="80891" y="868795"/>
                        <a:pt x="81915" y="870843"/>
                      </a:cubicBezTo>
                      <a:cubicBezTo>
                        <a:pt x="82813" y="872639"/>
                        <a:pt x="82922" y="874762"/>
                        <a:pt x="83820" y="876558"/>
                      </a:cubicBezTo>
                      <a:cubicBezTo>
                        <a:pt x="84844" y="878606"/>
                        <a:pt x="86494" y="880285"/>
                        <a:pt x="87630" y="882273"/>
                      </a:cubicBezTo>
                      <a:cubicBezTo>
                        <a:pt x="89039" y="884739"/>
                        <a:pt x="89789" y="887582"/>
                        <a:pt x="91440" y="889893"/>
                      </a:cubicBezTo>
                      <a:cubicBezTo>
                        <a:pt x="93006" y="892085"/>
                        <a:pt x="95589" y="893416"/>
                        <a:pt x="97155" y="895608"/>
                      </a:cubicBezTo>
                      <a:cubicBezTo>
                        <a:pt x="109692" y="913160"/>
                        <a:pt x="91821" y="894084"/>
                        <a:pt x="106680" y="908943"/>
                      </a:cubicBezTo>
                      <a:cubicBezTo>
                        <a:pt x="107950" y="912118"/>
                        <a:pt x="109101" y="915343"/>
                        <a:pt x="110490" y="918468"/>
                      </a:cubicBezTo>
                      <a:cubicBezTo>
                        <a:pt x="111643" y="921063"/>
                        <a:pt x="113402" y="923394"/>
                        <a:pt x="114300" y="926088"/>
                      </a:cubicBezTo>
                      <a:cubicBezTo>
                        <a:pt x="115324" y="929160"/>
                        <a:pt x="115420" y="932472"/>
                        <a:pt x="116205" y="935613"/>
                      </a:cubicBezTo>
                      <a:cubicBezTo>
                        <a:pt x="116692" y="937561"/>
                        <a:pt x="117558" y="939397"/>
                        <a:pt x="118110" y="941328"/>
                      </a:cubicBezTo>
                      <a:cubicBezTo>
                        <a:pt x="118829" y="943845"/>
                        <a:pt x="119263" y="946440"/>
                        <a:pt x="120015" y="948948"/>
                      </a:cubicBezTo>
                      <a:cubicBezTo>
                        <a:pt x="121169" y="952795"/>
                        <a:pt x="123037" y="956440"/>
                        <a:pt x="123825" y="960378"/>
                      </a:cubicBezTo>
                      <a:cubicBezTo>
                        <a:pt x="124460" y="963553"/>
                        <a:pt x="124945" y="966762"/>
                        <a:pt x="125730" y="969903"/>
                      </a:cubicBezTo>
                      <a:cubicBezTo>
                        <a:pt x="126217" y="971851"/>
                        <a:pt x="127199" y="973658"/>
                        <a:pt x="127635" y="975618"/>
                      </a:cubicBezTo>
                      <a:cubicBezTo>
                        <a:pt x="128473" y="979389"/>
                        <a:pt x="128782" y="983260"/>
                        <a:pt x="129540" y="987048"/>
                      </a:cubicBezTo>
                      <a:cubicBezTo>
                        <a:pt x="130053" y="989615"/>
                        <a:pt x="130726" y="992151"/>
                        <a:pt x="131445" y="994668"/>
                      </a:cubicBezTo>
                      <a:cubicBezTo>
                        <a:pt x="131997" y="996599"/>
                        <a:pt x="132956" y="998414"/>
                        <a:pt x="133350" y="1000383"/>
                      </a:cubicBezTo>
                      <a:cubicBezTo>
                        <a:pt x="134865" y="1007958"/>
                        <a:pt x="135286" y="1015749"/>
                        <a:pt x="137160" y="1023243"/>
                      </a:cubicBezTo>
                      <a:cubicBezTo>
                        <a:pt x="137795" y="1025783"/>
                        <a:pt x="138635" y="1028280"/>
                        <a:pt x="139065" y="1030863"/>
                      </a:cubicBezTo>
                      <a:cubicBezTo>
                        <a:pt x="139907" y="1035913"/>
                        <a:pt x="140054" y="1041066"/>
                        <a:pt x="140970" y="1046103"/>
                      </a:cubicBezTo>
                      <a:cubicBezTo>
                        <a:pt x="141329" y="1048079"/>
                        <a:pt x="141455" y="1050398"/>
                        <a:pt x="142875" y="1051818"/>
                      </a:cubicBezTo>
                      <a:cubicBezTo>
                        <a:pt x="143789" y="1052732"/>
                        <a:pt x="156141" y="1055608"/>
                        <a:pt x="156210" y="1055628"/>
                      </a:cubicBezTo>
                      <a:cubicBezTo>
                        <a:pt x="158141" y="1056180"/>
                        <a:pt x="159977" y="1057046"/>
                        <a:pt x="161925" y="1057533"/>
                      </a:cubicBezTo>
                      <a:cubicBezTo>
                        <a:pt x="165066" y="1058318"/>
                        <a:pt x="168289" y="1058736"/>
                        <a:pt x="171450" y="1059438"/>
                      </a:cubicBezTo>
                      <a:cubicBezTo>
                        <a:pt x="181725" y="1061721"/>
                        <a:pt x="177104" y="1061333"/>
                        <a:pt x="188595" y="1063248"/>
                      </a:cubicBezTo>
                      <a:cubicBezTo>
                        <a:pt x="193024" y="1063986"/>
                        <a:pt x="197485" y="1064518"/>
                        <a:pt x="201930" y="1065153"/>
                      </a:cubicBezTo>
                      <a:cubicBezTo>
                        <a:pt x="206375" y="1064518"/>
                        <a:pt x="210964" y="1064538"/>
                        <a:pt x="215265" y="1063248"/>
                      </a:cubicBezTo>
                      <a:cubicBezTo>
                        <a:pt x="217458" y="1062590"/>
                        <a:pt x="218932" y="1060462"/>
                        <a:pt x="220980" y="1059438"/>
                      </a:cubicBezTo>
                      <a:cubicBezTo>
                        <a:pt x="224885" y="1057485"/>
                        <a:pt x="232597" y="1056353"/>
                        <a:pt x="236220" y="1055628"/>
                      </a:cubicBezTo>
                      <a:cubicBezTo>
                        <a:pt x="249420" y="1046828"/>
                        <a:pt x="239382" y="1052161"/>
                        <a:pt x="268605" y="1049913"/>
                      </a:cubicBezTo>
                      <a:lnTo>
                        <a:pt x="291465" y="1048008"/>
                      </a:lnTo>
                      <a:cubicBezTo>
                        <a:pt x="298450" y="1048643"/>
                        <a:pt x="305477" y="1048921"/>
                        <a:pt x="312420" y="1049913"/>
                      </a:cubicBezTo>
                      <a:cubicBezTo>
                        <a:pt x="319124" y="1050871"/>
                        <a:pt x="317814" y="1052610"/>
                        <a:pt x="323850" y="1055628"/>
                      </a:cubicBezTo>
                      <a:cubicBezTo>
                        <a:pt x="326583" y="1056994"/>
                        <a:pt x="334744" y="1058828"/>
                        <a:pt x="337185" y="1059438"/>
                      </a:cubicBezTo>
                      <a:cubicBezTo>
                        <a:pt x="355600" y="1058803"/>
                        <a:pt x="374040" y="1058682"/>
                        <a:pt x="392430" y="1057533"/>
                      </a:cubicBezTo>
                      <a:cubicBezTo>
                        <a:pt x="394434" y="1057408"/>
                        <a:pt x="396577" y="1056882"/>
                        <a:pt x="398145" y="1055628"/>
                      </a:cubicBezTo>
                      <a:cubicBezTo>
                        <a:pt x="410455" y="1045780"/>
                        <a:pt x="393305" y="1052796"/>
                        <a:pt x="407670" y="1048008"/>
                      </a:cubicBezTo>
                      <a:cubicBezTo>
                        <a:pt x="412458" y="1033643"/>
                        <a:pt x="405442" y="1050793"/>
                        <a:pt x="415290" y="1038483"/>
                      </a:cubicBezTo>
                      <a:cubicBezTo>
                        <a:pt x="422679" y="1029247"/>
                        <a:pt x="410441" y="1035019"/>
                        <a:pt x="422910" y="1030863"/>
                      </a:cubicBezTo>
                      <a:cubicBezTo>
                        <a:pt x="424815" y="1028958"/>
                        <a:pt x="426555" y="1026873"/>
                        <a:pt x="428625" y="1025148"/>
                      </a:cubicBezTo>
                      <a:cubicBezTo>
                        <a:pt x="430384" y="1023682"/>
                        <a:pt x="432832" y="1023061"/>
                        <a:pt x="434340" y="1021338"/>
                      </a:cubicBezTo>
                      <a:cubicBezTo>
                        <a:pt x="437355" y="1017892"/>
                        <a:pt x="438722" y="1013146"/>
                        <a:pt x="441960" y="1009908"/>
                      </a:cubicBezTo>
                      <a:cubicBezTo>
                        <a:pt x="443865" y="1008003"/>
                        <a:pt x="445630" y="1005946"/>
                        <a:pt x="447675" y="1004193"/>
                      </a:cubicBezTo>
                      <a:cubicBezTo>
                        <a:pt x="451810" y="1000649"/>
                        <a:pt x="456487" y="997683"/>
                        <a:pt x="461010" y="994668"/>
                      </a:cubicBezTo>
                      <a:cubicBezTo>
                        <a:pt x="464358" y="984624"/>
                        <a:pt x="460702" y="992751"/>
                        <a:pt x="468630" y="983238"/>
                      </a:cubicBezTo>
                      <a:cubicBezTo>
                        <a:pt x="470096" y="981479"/>
                        <a:pt x="470919" y="979234"/>
                        <a:pt x="472440" y="977523"/>
                      </a:cubicBezTo>
                      <a:cubicBezTo>
                        <a:pt x="476020" y="973496"/>
                        <a:pt x="480881" y="970576"/>
                        <a:pt x="483870" y="966093"/>
                      </a:cubicBezTo>
                      <a:cubicBezTo>
                        <a:pt x="486410" y="962283"/>
                        <a:pt x="490042" y="959007"/>
                        <a:pt x="491490" y="954663"/>
                      </a:cubicBezTo>
                      <a:cubicBezTo>
                        <a:pt x="494119" y="946776"/>
                        <a:pt x="492281" y="950619"/>
                        <a:pt x="497205" y="943233"/>
                      </a:cubicBezTo>
                      <a:cubicBezTo>
                        <a:pt x="497840" y="940058"/>
                        <a:pt x="498086" y="936780"/>
                        <a:pt x="499110" y="933708"/>
                      </a:cubicBezTo>
                      <a:cubicBezTo>
                        <a:pt x="500008" y="931014"/>
                        <a:pt x="502104" y="928808"/>
                        <a:pt x="502920" y="926088"/>
                      </a:cubicBezTo>
                      <a:cubicBezTo>
                        <a:pt x="504510" y="920788"/>
                        <a:pt x="506275" y="900927"/>
                        <a:pt x="506730" y="897513"/>
                      </a:cubicBezTo>
                      <a:cubicBezTo>
                        <a:pt x="507215" y="893874"/>
                        <a:pt x="509514" y="880663"/>
                        <a:pt x="510540" y="876558"/>
                      </a:cubicBezTo>
                      <a:cubicBezTo>
                        <a:pt x="511027" y="874610"/>
                        <a:pt x="511810" y="872748"/>
                        <a:pt x="512445" y="870843"/>
                      </a:cubicBezTo>
                      <a:cubicBezTo>
                        <a:pt x="513080" y="851158"/>
                        <a:pt x="512758" y="831419"/>
                        <a:pt x="514350" y="811788"/>
                      </a:cubicBezTo>
                      <a:cubicBezTo>
                        <a:pt x="514675" y="807785"/>
                        <a:pt x="518160" y="800358"/>
                        <a:pt x="518160" y="800358"/>
                      </a:cubicBezTo>
                      <a:cubicBezTo>
                        <a:pt x="518795" y="794643"/>
                        <a:pt x="519252" y="788905"/>
                        <a:pt x="520065" y="783213"/>
                      </a:cubicBezTo>
                      <a:cubicBezTo>
                        <a:pt x="522586" y="765567"/>
                        <a:pt x="521102" y="781320"/>
                        <a:pt x="523875" y="766068"/>
                      </a:cubicBezTo>
                      <a:cubicBezTo>
                        <a:pt x="524678" y="761650"/>
                        <a:pt x="524977" y="757151"/>
                        <a:pt x="525780" y="752733"/>
                      </a:cubicBezTo>
                      <a:cubicBezTo>
                        <a:pt x="526248" y="750157"/>
                        <a:pt x="527255" y="747696"/>
                        <a:pt x="527685" y="745113"/>
                      </a:cubicBezTo>
                      <a:cubicBezTo>
                        <a:pt x="528527" y="740063"/>
                        <a:pt x="528812" y="734933"/>
                        <a:pt x="529590" y="729873"/>
                      </a:cubicBezTo>
                      <a:cubicBezTo>
                        <a:pt x="530082" y="726673"/>
                        <a:pt x="531067" y="723557"/>
                        <a:pt x="531495" y="720348"/>
                      </a:cubicBezTo>
                      <a:cubicBezTo>
                        <a:pt x="532338" y="714022"/>
                        <a:pt x="532430" y="707605"/>
                        <a:pt x="533400" y="701298"/>
                      </a:cubicBezTo>
                      <a:cubicBezTo>
                        <a:pt x="533705" y="699313"/>
                        <a:pt x="534869" y="697543"/>
                        <a:pt x="535305" y="695583"/>
                      </a:cubicBezTo>
                      <a:cubicBezTo>
                        <a:pt x="536143" y="691812"/>
                        <a:pt x="536731" y="687986"/>
                        <a:pt x="537210" y="684153"/>
                      </a:cubicBezTo>
                      <a:cubicBezTo>
                        <a:pt x="540157" y="660579"/>
                        <a:pt x="536832" y="671952"/>
                        <a:pt x="541020" y="659388"/>
                      </a:cubicBezTo>
                      <a:cubicBezTo>
                        <a:pt x="541655" y="654308"/>
                        <a:pt x="542925" y="649268"/>
                        <a:pt x="542925" y="644148"/>
                      </a:cubicBezTo>
                      <a:cubicBezTo>
                        <a:pt x="542925" y="613661"/>
                        <a:pt x="542711" y="583148"/>
                        <a:pt x="541020" y="552708"/>
                      </a:cubicBezTo>
                      <a:cubicBezTo>
                        <a:pt x="540406" y="541650"/>
                        <a:pt x="537203" y="543169"/>
                        <a:pt x="533400" y="535563"/>
                      </a:cubicBezTo>
                      <a:cubicBezTo>
                        <a:pt x="532502" y="533767"/>
                        <a:pt x="532393" y="531644"/>
                        <a:pt x="531495" y="529848"/>
                      </a:cubicBezTo>
                      <a:cubicBezTo>
                        <a:pt x="530471" y="527800"/>
                        <a:pt x="528709" y="526181"/>
                        <a:pt x="527685" y="524133"/>
                      </a:cubicBezTo>
                      <a:cubicBezTo>
                        <a:pt x="523978" y="516719"/>
                        <a:pt x="527537" y="519343"/>
                        <a:pt x="523875" y="510798"/>
                      </a:cubicBezTo>
                      <a:cubicBezTo>
                        <a:pt x="522973" y="508694"/>
                        <a:pt x="521089" y="507131"/>
                        <a:pt x="520065" y="505083"/>
                      </a:cubicBezTo>
                      <a:cubicBezTo>
                        <a:pt x="519167" y="503287"/>
                        <a:pt x="519058" y="501164"/>
                        <a:pt x="518160" y="499368"/>
                      </a:cubicBezTo>
                      <a:cubicBezTo>
                        <a:pt x="517136" y="497320"/>
                        <a:pt x="515374" y="495701"/>
                        <a:pt x="514350" y="493653"/>
                      </a:cubicBezTo>
                      <a:cubicBezTo>
                        <a:pt x="513452" y="491857"/>
                        <a:pt x="513699" y="489506"/>
                        <a:pt x="512445" y="487938"/>
                      </a:cubicBezTo>
                      <a:cubicBezTo>
                        <a:pt x="511015" y="486150"/>
                        <a:pt x="508635" y="485398"/>
                        <a:pt x="506730" y="484128"/>
                      </a:cubicBezTo>
                      <a:cubicBezTo>
                        <a:pt x="502227" y="470620"/>
                        <a:pt x="503702" y="477477"/>
                        <a:pt x="506730" y="451743"/>
                      </a:cubicBezTo>
                      <a:cubicBezTo>
                        <a:pt x="506965" y="449749"/>
                        <a:pt x="508148" y="447976"/>
                        <a:pt x="508635" y="446028"/>
                      </a:cubicBezTo>
                      <a:cubicBezTo>
                        <a:pt x="509420" y="442887"/>
                        <a:pt x="509838" y="439664"/>
                        <a:pt x="510540" y="436503"/>
                      </a:cubicBezTo>
                      <a:cubicBezTo>
                        <a:pt x="511108" y="433947"/>
                        <a:pt x="511726" y="431400"/>
                        <a:pt x="512445" y="428883"/>
                      </a:cubicBezTo>
                      <a:cubicBezTo>
                        <a:pt x="512997" y="426952"/>
                        <a:pt x="513863" y="425116"/>
                        <a:pt x="514350" y="423168"/>
                      </a:cubicBezTo>
                      <a:cubicBezTo>
                        <a:pt x="515135" y="420027"/>
                        <a:pt x="515620" y="416818"/>
                        <a:pt x="516255" y="413643"/>
                      </a:cubicBezTo>
                      <a:cubicBezTo>
                        <a:pt x="515620" y="390148"/>
                        <a:pt x="515524" y="366632"/>
                        <a:pt x="514350" y="343158"/>
                      </a:cubicBezTo>
                      <a:cubicBezTo>
                        <a:pt x="514250" y="341152"/>
                        <a:pt x="512973" y="339380"/>
                        <a:pt x="512445" y="337443"/>
                      </a:cubicBezTo>
                      <a:cubicBezTo>
                        <a:pt x="511067" y="332391"/>
                        <a:pt x="510291" y="327171"/>
                        <a:pt x="508635" y="322203"/>
                      </a:cubicBezTo>
                      <a:cubicBezTo>
                        <a:pt x="507365" y="318393"/>
                        <a:pt x="505799" y="314669"/>
                        <a:pt x="504825" y="310773"/>
                      </a:cubicBezTo>
                      <a:cubicBezTo>
                        <a:pt x="502433" y="301205"/>
                        <a:pt x="503748" y="305637"/>
                        <a:pt x="501015" y="297438"/>
                      </a:cubicBezTo>
                      <a:cubicBezTo>
                        <a:pt x="500190" y="287540"/>
                        <a:pt x="499338" y="271909"/>
                        <a:pt x="497205" y="261243"/>
                      </a:cubicBezTo>
                      <a:cubicBezTo>
                        <a:pt x="496811" y="259274"/>
                        <a:pt x="496275" y="257283"/>
                        <a:pt x="495300" y="255528"/>
                      </a:cubicBezTo>
                      <a:cubicBezTo>
                        <a:pt x="493076" y="251525"/>
                        <a:pt x="487680" y="244098"/>
                        <a:pt x="487680" y="244098"/>
                      </a:cubicBezTo>
                      <a:cubicBezTo>
                        <a:pt x="487556" y="243600"/>
                        <a:pt x="484864" y="232005"/>
                        <a:pt x="483870" y="230763"/>
                      </a:cubicBezTo>
                      <a:cubicBezTo>
                        <a:pt x="482440" y="228975"/>
                        <a:pt x="480060" y="228223"/>
                        <a:pt x="478155" y="226953"/>
                      </a:cubicBezTo>
                      <a:cubicBezTo>
                        <a:pt x="477520" y="225048"/>
                        <a:pt x="477225" y="222993"/>
                        <a:pt x="476250" y="221238"/>
                      </a:cubicBezTo>
                      <a:cubicBezTo>
                        <a:pt x="474026" y="217235"/>
                        <a:pt x="468630" y="209808"/>
                        <a:pt x="468630" y="209808"/>
                      </a:cubicBezTo>
                      <a:cubicBezTo>
                        <a:pt x="464318" y="192558"/>
                        <a:pt x="470445" y="213439"/>
                        <a:pt x="459105" y="190758"/>
                      </a:cubicBezTo>
                      <a:cubicBezTo>
                        <a:pt x="454090" y="180728"/>
                        <a:pt x="457303" y="185146"/>
                        <a:pt x="449580" y="177423"/>
                      </a:cubicBezTo>
                      <a:cubicBezTo>
                        <a:pt x="446227" y="167364"/>
                        <a:pt x="448789" y="173379"/>
                        <a:pt x="440055" y="160278"/>
                      </a:cubicBezTo>
                      <a:lnTo>
                        <a:pt x="424815" y="137418"/>
                      </a:lnTo>
                      <a:lnTo>
                        <a:pt x="421005" y="131703"/>
                      </a:lnTo>
                      <a:cubicBezTo>
                        <a:pt x="419735" y="129798"/>
                        <a:pt x="417919" y="128160"/>
                        <a:pt x="417195" y="125988"/>
                      </a:cubicBezTo>
                      <a:lnTo>
                        <a:pt x="413385" y="114558"/>
                      </a:lnTo>
                      <a:cubicBezTo>
                        <a:pt x="412750" y="112653"/>
                        <a:pt x="412594" y="110514"/>
                        <a:pt x="411480" y="108843"/>
                      </a:cubicBezTo>
                      <a:cubicBezTo>
                        <a:pt x="408940" y="105033"/>
                        <a:pt x="405308" y="101757"/>
                        <a:pt x="403860" y="97413"/>
                      </a:cubicBezTo>
                      <a:cubicBezTo>
                        <a:pt x="403225" y="95508"/>
                        <a:pt x="402853" y="93494"/>
                        <a:pt x="401955" y="91698"/>
                      </a:cubicBezTo>
                      <a:cubicBezTo>
                        <a:pt x="397871" y="83529"/>
                        <a:pt x="398328" y="87852"/>
                        <a:pt x="392430" y="80268"/>
                      </a:cubicBezTo>
                      <a:cubicBezTo>
                        <a:pt x="389619" y="76654"/>
                        <a:pt x="386258" y="73182"/>
                        <a:pt x="384810" y="68838"/>
                      </a:cubicBezTo>
                      <a:cubicBezTo>
                        <a:pt x="377862" y="47995"/>
                        <a:pt x="388943" y="79565"/>
                        <a:pt x="379095" y="57408"/>
                      </a:cubicBezTo>
                      <a:cubicBezTo>
                        <a:pt x="377464" y="53738"/>
                        <a:pt x="376555" y="49788"/>
                        <a:pt x="375285" y="45978"/>
                      </a:cubicBezTo>
                      <a:cubicBezTo>
                        <a:pt x="374650" y="44073"/>
                        <a:pt x="374494" y="41934"/>
                        <a:pt x="373380" y="40263"/>
                      </a:cubicBezTo>
                      <a:cubicBezTo>
                        <a:pt x="362461" y="23885"/>
                        <a:pt x="375552" y="44607"/>
                        <a:pt x="367665" y="28833"/>
                      </a:cubicBezTo>
                      <a:cubicBezTo>
                        <a:pt x="364118" y="21738"/>
                        <a:pt x="363406" y="23723"/>
                        <a:pt x="358140" y="17403"/>
                      </a:cubicBezTo>
                      <a:cubicBezTo>
                        <a:pt x="356674" y="15644"/>
                        <a:pt x="353378" y="1846"/>
                        <a:pt x="350520" y="258"/>
                      </a:cubicBezTo>
                      <a:close/>
                    </a:path>
                  </a:pathLst>
                </a:custGeom>
                <a:solidFill>
                  <a:srgbClr val="E7E6E6">
                    <a:lumMod val="50000"/>
                    <a:alpha val="16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50800" dist="50800" dir="5400000" algn="ctr" rotWithShape="0">
                    <a:srgbClr val="E7E6E6">
                      <a:lumMod val="7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Freeform 146"/>
                <p:cNvSpPr/>
                <p:nvPr/>
              </p:nvSpPr>
              <p:spPr>
                <a:xfrm>
                  <a:off x="2063852" y="2576442"/>
                  <a:ext cx="963048" cy="530327"/>
                </a:xfrm>
                <a:custGeom>
                  <a:avLst/>
                  <a:gdLst>
                    <a:gd name="connsiteX0" fmla="*/ 6738 w 963048"/>
                    <a:gd name="connsiteY0" fmla="*/ 19050 h 518160"/>
                    <a:gd name="connsiteX1" fmla="*/ 27693 w 963048"/>
                    <a:gd name="connsiteY1" fmla="*/ 60960 h 518160"/>
                    <a:gd name="connsiteX2" fmla="*/ 29598 w 963048"/>
                    <a:gd name="connsiteY2" fmla="*/ 66675 h 518160"/>
                    <a:gd name="connsiteX3" fmla="*/ 37218 w 963048"/>
                    <a:gd name="connsiteY3" fmla="*/ 78105 h 518160"/>
                    <a:gd name="connsiteX4" fmla="*/ 35313 w 963048"/>
                    <a:gd name="connsiteY4" fmla="*/ 123825 h 518160"/>
                    <a:gd name="connsiteX5" fmla="*/ 33408 w 963048"/>
                    <a:gd name="connsiteY5" fmla="*/ 133350 h 518160"/>
                    <a:gd name="connsiteX6" fmla="*/ 29598 w 963048"/>
                    <a:gd name="connsiteY6" fmla="*/ 163830 h 518160"/>
                    <a:gd name="connsiteX7" fmla="*/ 23883 w 963048"/>
                    <a:gd name="connsiteY7" fmla="*/ 230505 h 518160"/>
                    <a:gd name="connsiteX8" fmla="*/ 25788 w 963048"/>
                    <a:gd name="connsiteY8" fmla="*/ 300990 h 518160"/>
                    <a:gd name="connsiteX9" fmla="*/ 27693 w 963048"/>
                    <a:gd name="connsiteY9" fmla="*/ 306705 h 518160"/>
                    <a:gd name="connsiteX10" fmla="*/ 29598 w 963048"/>
                    <a:gd name="connsiteY10" fmla="*/ 320040 h 518160"/>
                    <a:gd name="connsiteX11" fmla="*/ 33408 w 963048"/>
                    <a:gd name="connsiteY11" fmla="*/ 340995 h 518160"/>
                    <a:gd name="connsiteX12" fmla="*/ 37218 w 963048"/>
                    <a:gd name="connsiteY12" fmla="*/ 346710 h 518160"/>
                    <a:gd name="connsiteX13" fmla="*/ 67698 w 963048"/>
                    <a:gd name="connsiteY13" fmla="*/ 344805 h 518160"/>
                    <a:gd name="connsiteX14" fmla="*/ 73413 w 963048"/>
                    <a:gd name="connsiteY14" fmla="*/ 342900 h 518160"/>
                    <a:gd name="connsiteX15" fmla="*/ 113418 w 963048"/>
                    <a:gd name="connsiteY15" fmla="*/ 337185 h 518160"/>
                    <a:gd name="connsiteX16" fmla="*/ 124848 w 963048"/>
                    <a:gd name="connsiteY16" fmla="*/ 329565 h 518160"/>
                    <a:gd name="connsiteX17" fmla="*/ 130563 w 963048"/>
                    <a:gd name="connsiteY17" fmla="*/ 325755 h 518160"/>
                    <a:gd name="connsiteX18" fmla="*/ 143898 w 963048"/>
                    <a:gd name="connsiteY18" fmla="*/ 321945 h 518160"/>
                    <a:gd name="connsiteX19" fmla="*/ 153423 w 963048"/>
                    <a:gd name="connsiteY19" fmla="*/ 320040 h 518160"/>
                    <a:gd name="connsiteX20" fmla="*/ 178188 w 963048"/>
                    <a:gd name="connsiteY20" fmla="*/ 318135 h 518160"/>
                    <a:gd name="connsiteX21" fmla="*/ 248673 w 963048"/>
                    <a:gd name="connsiteY21" fmla="*/ 320040 h 518160"/>
                    <a:gd name="connsiteX22" fmla="*/ 254388 w 963048"/>
                    <a:gd name="connsiteY22" fmla="*/ 321945 h 518160"/>
                    <a:gd name="connsiteX23" fmla="*/ 263913 w 963048"/>
                    <a:gd name="connsiteY23" fmla="*/ 323850 h 518160"/>
                    <a:gd name="connsiteX24" fmla="*/ 269628 w 963048"/>
                    <a:gd name="connsiteY24" fmla="*/ 325755 h 518160"/>
                    <a:gd name="connsiteX25" fmla="*/ 282963 w 963048"/>
                    <a:gd name="connsiteY25" fmla="*/ 327660 h 518160"/>
                    <a:gd name="connsiteX26" fmla="*/ 300108 w 963048"/>
                    <a:gd name="connsiteY26" fmla="*/ 333375 h 518160"/>
                    <a:gd name="connsiteX27" fmla="*/ 305823 w 963048"/>
                    <a:gd name="connsiteY27" fmla="*/ 335280 h 518160"/>
                    <a:gd name="connsiteX28" fmla="*/ 317253 w 963048"/>
                    <a:gd name="connsiteY28" fmla="*/ 340995 h 518160"/>
                    <a:gd name="connsiteX29" fmla="*/ 322968 w 963048"/>
                    <a:gd name="connsiteY29" fmla="*/ 346710 h 518160"/>
                    <a:gd name="connsiteX30" fmla="*/ 328683 w 963048"/>
                    <a:gd name="connsiteY30" fmla="*/ 348615 h 518160"/>
                    <a:gd name="connsiteX31" fmla="*/ 330588 w 963048"/>
                    <a:gd name="connsiteY31" fmla="*/ 354330 h 518160"/>
                    <a:gd name="connsiteX32" fmla="*/ 340113 w 963048"/>
                    <a:gd name="connsiteY32" fmla="*/ 360045 h 518160"/>
                    <a:gd name="connsiteX33" fmla="*/ 349638 w 963048"/>
                    <a:gd name="connsiteY33" fmla="*/ 369570 h 518160"/>
                    <a:gd name="connsiteX34" fmla="*/ 355353 w 963048"/>
                    <a:gd name="connsiteY34" fmla="*/ 375285 h 518160"/>
                    <a:gd name="connsiteX35" fmla="*/ 361068 w 963048"/>
                    <a:gd name="connsiteY35" fmla="*/ 379095 h 518160"/>
                    <a:gd name="connsiteX36" fmla="*/ 368688 w 963048"/>
                    <a:gd name="connsiteY36" fmla="*/ 384810 h 518160"/>
                    <a:gd name="connsiteX37" fmla="*/ 374403 w 963048"/>
                    <a:gd name="connsiteY37" fmla="*/ 388620 h 518160"/>
                    <a:gd name="connsiteX38" fmla="*/ 380118 w 963048"/>
                    <a:gd name="connsiteY38" fmla="*/ 394335 h 518160"/>
                    <a:gd name="connsiteX39" fmla="*/ 387738 w 963048"/>
                    <a:gd name="connsiteY39" fmla="*/ 396240 h 518160"/>
                    <a:gd name="connsiteX40" fmla="*/ 393453 w 963048"/>
                    <a:gd name="connsiteY40" fmla="*/ 398145 h 518160"/>
                    <a:gd name="connsiteX41" fmla="*/ 425838 w 963048"/>
                    <a:gd name="connsiteY41" fmla="*/ 401955 h 518160"/>
                    <a:gd name="connsiteX42" fmla="*/ 448698 w 963048"/>
                    <a:gd name="connsiteY42" fmla="*/ 405765 h 518160"/>
                    <a:gd name="connsiteX43" fmla="*/ 517278 w 963048"/>
                    <a:gd name="connsiteY43" fmla="*/ 407670 h 518160"/>
                    <a:gd name="connsiteX44" fmla="*/ 576333 w 963048"/>
                    <a:gd name="connsiteY44" fmla="*/ 405765 h 518160"/>
                    <a:gd name="connsiteX45" fmla="*/ 585858 w 963048"/>
                    <a:gd name="connsiteY45" fmla="*/ 403860 h 518160"/>
                    <a:gd name="connsiteX46" fmla="*/ 591573 w 963048"/>
                    <a:gd name="connsiteY46" fmla="*/ 392430 h 518160"/>
                    <a:gd name="connsiteX47" fmla="*/ 610623 w 963048"/>
                    <a:gd name="connsiteY47" fmla="*/ 405765 h 518160"/>
                    <a:gd name="connsiteX48" fmla="*/ 616338 w 963048"/>
                    <a:gd name="connsiteY48" fmla="*/ 411480 h 518160"/>
                    <a:gd name="connsiteX49" fmla="*/ 623958 w 963048"/>
                    <a:gd name="connsiteY49" fmla="*/ 422910 h 518160"/>
                    <a:gd name="connsiteX50" fmla="*/ 629673 w 963048"/>
                    <a:gd name="connsiteY50" fmla="*/ 426720 h 518160"/>
                    <a:gd name="connsiteX51" fmla="*/ 641103 w 963048"/>
                    <a:gd name="connsiteY51" fmla="*/ 438150 h 518160"/>
                    <a:gd name="connsiteX52" fmla="*/ 648723 w 963048"/>
                    <a:gd name="connsiteY52" fmla="*/ 447675 h 518160"/>
                    <a:gd name="connsiteX53" fmla="*/ 652533 w 963048"/>
                    <a:gd name="connsiteY53" fmla="*/ 455295 h 518160"/>
                    <a:gd name="connsiteX54" fmla="*/ 669678 w 963048"/>
                    <a:gd name="connsiteY54" fmla="*/ 470535 h 518160"/>
                    <a:gd name="connsiteX55" fmla="*/ 675393 w 963048"/>
                    <a:gd name="connsiteY55" fmla="*/ 476250 h 518160"/>
                    <a:gd name="connsiteX56" fmla="*/ 679203 w 963048"/>
                    <a:gd name="connsiteY56" fmla="*/ 481965 h 518160"/>
                    <a:gd name="connsiteX57" fmla="*/ 684918 w 963048"/>
                    <a:gd name="connsiteY57" fmla="*/ 483870 h 518160"/>
                    <a:gd name="connsiteX58" fmla="*/ 690633 w 963048"/>
                    <a:gd name="connsiteY58" fmla="*/ 487680 h 518160"/>
                    <a:gd name="connsiteX59" fmla="*/ 705873 w 963048"/>
                    <a:gd name="connsiteY59" fmla="*/ 491490 h 518160"/>
                    <a:gd name="connsiteX60" fmla="*/ 711588 w 963048"/>
                    <a:gd name="connsiteY60" fmla="*/ 493395 h 518160"/>
                    <a:gd name="connsiteX61" fmla="*/ 726828 w 963048"/>
                    <a:gd name="connsiteY61" fmla="*/ 497205 h 518160"/>
                    <a:gd name="connsiteX62" fmla="*/ 740163 w 963048"/>
                    <a:gd name="connsiteY62" fmla="*/ 502920 h 518160"/>
                    <a:gd name="connsiteX63" fmla="*/ 745878 w 963048"/>
                    <a:gd name="connsiteY63" fmla="*/ 506730 h 518160"/>
                    <a:gd name="connsiteX64" fmla="*/ 757308 w 963048"/>
                    <a:gd name="connsiteY64" fmla="*/ 510540 h 518160"/>
                    <a:gd name="connsiteX65" fmla="*/ 768738 w 963048"/>
                    <a:gd name="connsiteY65" fmla="*/ 514350 h 518160"/>
                    <a:gd name="connsiteX66" fmla="*/ 774453 w 963048"/>
                    <a:gd name="connsiteY66" fmla="*/ 516255 h 518160"/>
                    <a:gd name="connsiteX67" fmla="*/ 789693 w 963048"/>
                    <a:gd name="connsiteY67" fmla="*/ 518160 h 518160"/>
                    <a:gd name="connsiteX68" fmla="*/ 843033 w 963048"/>
                    <a:gd name="connsiteY68" fmla="*/ 516255 h 518160"/>
                    <a:gd name="connsiteX69" fmla="*/ 854463 w 963048"/>
                    <a:gd name="connsiteY69" fmla="*/ 508635 h 518160"/>
                    <a:gd name="connsiteX70" fmla="*/ 858273 w 963048"/>
                    <a:gd name="connsiteY70" fmla="*/ 502920 h 518160"/>
                    <a:gd name="connsiteX71" fmla="*/ 877323 w 963048"/>
                    <a:gd name="connsiteY71" fmla="*/ 491490 h 518160"/>
                    <a:gd name="connsiteX72" fmla="*/ 883038 w 963048"/>
                    <a:gd name="connsiteY72" fmla="*/ 489585 h 518160"/>
                    <a:gd name="connsiteX73" fmla="*/ 900183 w 963048"/>
                    <a:gd name="connsiteY73" fmla="*/ 476250 h 518160"/>
                    <a:gd name="connsiteX74" fmla="*/ 902088 w 963048"/>
                    <a:gd name="connsiteY74" fmla="*/ 470535 h 518160"/>
                    <a:gd name="connsiteX75" fmla="*/ 913518 w 963048"/>
                    <a:gd name="connsiteY75" fmla="*/ 453390 h 518160"/>
                    <a:gd name="connsiteX76" fmla="*/ 917328 w 963048"/>
                    <a:gd name="connsiteY76" fmla="*/ 447675 h 518160"/>
                    <a:gd name="connsiteX77" fmla="*/ 928758 w 963048"/>
                    <a:gd name="connsiteY77" fmla="*/ 440055 h 518160"/>
                    <a:gd name="connsiteX78" fmla="*/ 936378 w 963048"/>
                    <a:gd name="connsiteY78" fmla="*/ 428625 h 518160"/>
                    <a:gd name="connsiteX79" fmla="*/ 942093 w 963048"/>
                    <a:gd name="connsiteY79" fmla="*/ 422910 h 518160"/>
                    <a:gd name="connsiteX80" fmla="*/ 949713 w 963048"/>
                    <a:gd name="connsiteY80" fmla="*/ 411480 h 518160"/>
                    <a:gd name="connsiteX81" fmla="*/ 953523 w 963048"/>
                    <a:gd name="connsiteY81" fmla="*/ 405765 h 518160"/>
                    <a:gd name="connsiteX82" fmla="*/ 957333 w 963048"/>
                    <a:gd name="connsiteY82" fmla="*/ 388620 h 518160"/>
                    <a:gd name="connsiteX83" fmla="*/ 963048 w 963048"/>
                    <a:gd name="connsiteY83" fmla="*/ 377190 h 518160"/>
                    <a:gd name="connsiteX84" fmla="*/ 961143 w 963048"/>
                    <a:gd name="connsiteY84" fmla="*/ 340995 h 518160"/>
                    <a:gd name="connsiteX85" fmla="*/ 959238 w 963048"/>
                    <a:gd name="connsiteY85" fmla="*/ 333375 h 518160"/>
                    <a:gd name="connsiteX86" fmla="*/ 955428 w 963048"/>
                    <a:gd name="connsiteY86" fmla="*/ 327660 h 518160"/>
                    <a:gd name="connsiteX87" fmla="*/ 953523 w 963048"/>
                    <a:gd name="connsiteY87" fmla="*/ 321945 h 518160"/>
                    <a:gd name="connsiteX88" fmla="*/ 943998 w 963048"/>
                    <a:gd name="connsiteY88" fmla="*/ 310515 h 518160"/>
                    <a:gd name="connsiteX89" fmla="*/ 936378 w 963048"/>
                    <a:gd name="connsiteY89" fmla="*/ 299085 h 518160"/>
                    <a:gd name="connsiteX90" fmla="*/ 930663 w 963048"/>
                    <a:gd name="connsiteY90" fmla="*/ 287655 h 518160"/>
                    <a:gd name="connsiteX91" fmla="*/ 923043 w 963048"/>
                    <a:gd name="connsiteY91" fmla="*/ 276225 h 518160"/>
                    <a:gd name="connsiteX92" fmla="*/ 919233 w 963048"/>
                    <a:gd name="connsiteY92" fmla="*/ 270510 h 518160"/>
                    <a:gd name="connsiteX93" fmla="*/ 917328 w 963048"/>
                    <a:gd name="connsiteY93" fmla="*/ 264795 h 518160"/>
                    <a:gd name="connsiteX94" fmla="*/ 900183 w 963048"/>
                    <a:gd name="connsiteY94" fmla="*/ 251460 h 518160"/>
                    <a:gd name="connsiteX95" fmla="*/ 894468 w 963048"/>
                    <a:gd name="connsiteY95" fmla="*/ 245745 h 518160"/>
                    <a:gd name="connsiteX96" fmla="*/ 877323 w 963048"/>
                    <a:gd name="connsiteY96" fmla="*/ 234315 h 518160"/>
                    <a:gd name="connsiteX97" fmla="*/ 865893 w 963048"/>
                    <a:gd name="connsiteY97" fmla="*/ 224790 h 518160"/>
                    <a:gd name="connsiteX98" fmla="*/ 862083 w 963048"/>
                    <a:gd name="connsiteY98" fmla="*/ 219075 h 518160"/>
                    <a:gd name="connsiteX99" fmla="*/ 856368 w 963048"/>
                    <a:gd name="connsiteY99" fmla="*/ 217170 h 518160"/>
                    <a:gd name="connsiteX100" fmla="*/ 848748 w 963048"/>
                    <a:gd name="connsiteY100" fmla="*/ 209550 h 518160"/>
                    <a:gd name="connsiteX101" fmla="*/ 833508 w 963048"/>
                    <a:gd name="connsiteY101" fmla="*/ 196215 h 518160"/>
                    <a:gd name="connsiteX102" fmla="*/ 822078 w 963048"/>
                    <a:gd name="connsiteY102" fmla="*/ 192405 h 518160"/>
                    <a:gd name="connsiteX103" fmla="*/ 816363 w 963048"/>
                    <a:gd name="connsiteY103" fmla="*/ 190500 h 518160"/>
                    <a:gd name="connsiteX104" fmla="*/ 808743 w 963048"/>
                    <a:gd name="connsiteY104" fmla="*/ 188595 h 518160"/>
                    <a:gd name="connsiteX105" fmla="*/ 803028 w 963048"/>
                    <a:gd name="connsiteY105" fmla="*/ 186690 h 518160"/>
                    <a:gd name="connsiteX106" fmla="*/ 785883 w 963048"/>
                    <a:gd name="connsiteY106" fmla="*/ 182880 h 518160"/>
                    <a:gd name="connsiteX107" fmla="*/ 774453 w 963048"/>
                    <a:gd name="connsiteY107" fmla="*/ 175260 h 518160"/>
                    <a:gd name="connsiteX108" fmla="*/ 763023 w 963048"/>
                    <a:gd name="connsiteY108" fmla="*/ 167640 h 518160"/>
                    <a:gd name="connsiteX109" fmla="*/ 757308 w 963048"/>
                    <a:gd name="connsiteY109" fmla="*/ 163830 h 518160"/>
                    <a:gd name="connsiteX110" fmla="*/ 751593 w 963048"/>
                    <a:gd name="connsiteY110" fmla="*/ 161925 h 518160"/>
                    <a:gd name="connsiteX111" fmla="*/ 745878 w 963048"/>
                    <a:gd name="connsiteY111" fmla="*/ 158115 h 518160"/>
                    <a:gd name="connsiteX112" fmla="*/ 734448 w 963048"/>
                    <a:gd name="connsiteY112" fmla="*/ 154305 h 518160"/>
                    <a:gd name="connsiteX113" fmla="*/ 728733 w 963048"/>
                    <a:gd name="connsiteY113" fmla="*/ 152400 h 518160"/>
                    <a:gd name="connsiteX114" fmla="*/ 723018 w 963048"/>
                    <a:gd name="connsiteY114" fmla="*/ 150495 h 518160"/>
                    <a:gd name="connsiteX115" fmla="*/ 717303 w 963048"/>
                    <a:gd name="connsiteY115" fmla="*/ 148590 h 518160"/>
                    <a:gd name="connsiteX116" fmla="*/ 709683 w 963048"/>
                    <a:gd name="connsiteY116" fmla="*/ 146685 h 518160"/>
                    <a:gd name="connsiteX117" fmla="*/ 703968 w 963048"/>
                    <a:gd name="connsiteY117" fmla="*/ 144780 h 518160"/>
                    <a:gd name="connsiteX118" fmla="*/ 690633 w 963048"/>
                    <a:gd name="connsiteY118" fmla="*/ 142875 h 518160"/>
                    <a:gd name="connsiteX119" fmla="*/ 679203 w 963048"/>
                    <a:gd name="connsiteY119" fmla="*/ 139065 h 518160"/>
                    <a:gd name="connsiteX120" fmla="*/ 665868 w 963048"/>
                    <a:gd name="connsiteY120" fmla="*/ 135255 h 518160"/>
                    <a:gd name="connsiteX121" fmla="*/ 658248 w 963048"/>
                    <a:gd name="connsiteY121" fmla="*/ 125730 h 518160"/>
                    <a:gd name="connsiteX122" fmla="*/ 656343 w 963048"/>
                    <a:gd name="connsiteY122" fmla="*/ 120015 h 518160"/>
                    <a:gd name="connsiteX123" fmla="*/ 648723 w 963048"/>
                    <a:gd name="connsiteY123" fmla="*/ 108585 h 518160"/>
                    <a:gd name="connsiteX124" fmla="*/ 644913 w 963048"/>
                    <a:gd name="connsiteY124" fmla="*/ 102870 h 518160"/>
                    <a:gd name="connsiteX125" fmla="*/ 627768 w 963048"/>
                    <a:gd name="connsiteY125" fmla="*/ 93345 h 518160"/>
                    <a:gd name="connsiteX126" fmla="*/ 616338 w 963048"/>
                    <a:gd name="connsiteY126" fmla="*/ 83820 h 518160"/>
                    <a:gd name="connsiteX127" fmla="*/ 610623 w 963048"/>
                    <a:gd name="connsiteY127" fmla="*/ 78105 h 518160"/>
                    <a:gd name="connsiteX128" fmla="*/ 597288 w 963048"/>
                    <a:gd name="connsiteY128" fmla="*/ 72390 h 518160"/>
                    <a:gd name="connsiteX129" fmla="*/ 591573 w 963048"/>
                    <a:gd name="connsiteY129" fmla="*/ 68580 h 518160"/>
                    <a:gd name="connsiteX130" fmla="*/ 583953 w 963048"/>
                    <a:gd name="connsiteY130" fmla="*/ 66675 h 518160"/>
                    <a:gd name="connsiteX131" fmla="*/ 572523 w 963048"/>
                    <a:gd name="connsiteY131" fmla="*/ 62865 h 518160"/>
                    <a:gd name="connsiteX132" fmla="*/ 566808 w 963048"/>
                    <a:gd name="connsiteY132" fmla="*/ 60960 h 518160"/>
                    <a:gd name="connsiteX133" fmla="*/ 555378 w 963048"/>
                    <a:gd name="connsiteY133" fmla="*/ 59055 h 518160"/>
                    <a:gd name="connsiteX134" fmla="*/ 547758 w 963048"/>
                    <a:gd name="connsiteY134" fmla="*/ 57150 h 518160"/>
                    <a:gd name="connsiteX135" fmla="*/ 536328 w 963048"/>
                    <a:gd name="connsiteY135" fmla="*/ 55245 h 518160"/>
                    <a:gd name="connsiteX136" fmla="*/ 526803 w 963048"/>
                    <a:gd name="connsiteY136" fmla="*/ 53340 h 518160"/>
                    <a:gd name="connsiteX137" fmla="*/ 503943 w 963048"/>
                    <a:gd name="connsiteY137" fmla="*/ 49530 h 518160"/>
                    <a:gd name="connsiteX138" fmla="*/ 492513 w 963048"/>
                    <a:gd name="connsiteY138" fmla="*/ 45720 h 518160"/>
                    <a:gd name="connsiteX139" fmla="*/ 486798 w 963048"/>
                    <a:gd name="connsiteY139" fmla="*/ 43815 h 518160"/>
                    <a:gd name="connsiteX140" fmla="*/ 477273 w 963048"/>
                    <a:gd name="connsiteY140" fmla="*/ 41910 h 518160"/>
                    <a:gd name="connsiteX141" fmla="*/ 471558 w 963048"/>
                    <a:gd name="connsiteY141" fmla="*/ 38100 h 518160"/>
                    <a:gd name="connsiteX142" fmla="*/ 463938 w 963048"/>
                    <a:gd name="connsiteY142" fmla="*/ 36195 h 518160"/>
                    <a:gd name="connsiteX143" fmla="*/ 458223 w 963048"/>
                    <a:gd name="connsiteY143" fmla="*/ 34290 h 518160"/>
                    <a:gd name="connsiteX144" fmla="*/ 450603 w 963048"/>
                    <a:gd name="connsiteY144" fmla="*/ 32385 h 518160"/>
                    <a:gd name="connsiteX145" fmla="*/ 444888 w 963048"/>
                    <a:gd name="connsiteY145" fmla="*/ 30480 h 518160"/>
                    <a:gd name="connsiteX146" fmla="*/ 414408 w 963048"/>
                    <a:gd name="connsiteY146" fmla="*/ 26670 h 518160"/>
                    <a:gd name="connsiteX147" fmla="*/ 401073 w 963048"/>
                    <a:gd name="connsiteY147" fmla="*/ 24765 h 518160"/>
                    <a:gd name="connsiteX148" fmla="*/ 380118 w 963048"/>
                    <a:gd name="connsiteY148" fmla="*/ 20955 h 518160"/>
                    <a:gd name="connsiteX149" fmla="*/ 370593 w 963048"/>
                    <a:gd name="connsiteY149" fmla="*/ 19050 h 518160"/>
                    <a:gd name="connsiteX150" fmla="*/ 307728 w 963048"/>
                    <a:gd name="connsiteY150" fmla="*/ 20955 h 518160"/>
                    <a:gd name="connsiteX151" fmla="*/ 298203 w 963048"/>
                    <a:gd name="connsiteY151" fmla="*/ 22860 h 518160"/>
                    <a:gd name="connsiteX152" fmla="*/ 281058 w 963048"/>
                    <a:gd name="connsiteY152" fmla="*/ 24765 h 518160"/>
                    <a:gd name="connsiteX153" fmla="*/ 206763 w 963048"/>
                    <a:gd name="connsiteY153" fmla="*/ 22860 h 518160"/>
                    <a:gd name="connsiteX154" fmla="*/ 199143 w 963048"/>
                    <a:gd name="connsiteY154" fmla="*/ 20955 h 518160"/>
                    <a:gd name="connsiteX155" fmla="*/ 193428 w 963048"/>
                    <a:gd name="connsiteY155" fmla="*/ 15240 h 518160"/>
                    <a:gd name="connsiteX156" fmla="*/ 181998 w 963048"/>
                    <a:gd name="connsiteY156" fmla="*/ 7620 h 518160"/>
                    <a:gd name="connsiteX157" fmla="*/ 176283 w 963048"/>
                    <a:gd name="connsiteY157" fmla="*/ 3810 h 518160"/>
                    <a:gd name="connsiteX158" fmla="*/ 164853 w 963048"/>
                    <a:gd name="connsiteY158" fmla="*/ 0 h 518160"/>
                    <a:gd name="connsiteX159" fmla="*/ 39123 w 963048"/>
                    <a:gd name="connsiteY159" fmla="*/ 3810 h 518160"/>
                    <a:gd name="connsiteX160" fmla="*/ 6738 w 963048"/>
                    <a:gd name="connsiteY160" fmla="*/ 9525 h 518160"/>
                    <a:gd name="connsiteX161" fmla="*/ 6738 w 963048"/>
                    <a:gd name="connsiteY161" fmla="*/ 19050 h 5181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</a:cxnLst>
                  <a:rect l="l" t="t" r="r" b="b"/>
                  <a:pathLst>
                    <a:path w="963048" h="518160">
                      <a:moveTo>
                        <a:pt x="6738" y="19050"/>
                      </a:moveTo>
                      <a:cubicBezTo>
                        <a:pt x="10230" y="27622"/>
                        <a:pt x="20934" y="46879"/>
                        <a:pt x="27693" y="60960"/>
                      </a:cubicBezTo>
                      <a:cubicBezTo>
                        <a:pt x="28562" y="62770"/>
                        <a:pt x="28623" y="64920"/>
                        <a:pt x="29598" y="66675"/>
                      </a:cubicBezTo>
                      <a:cubicBezTo>
                        <a:pt x="31822" y="70678"/>
                        <a:pt x="37218" y="78105"/>
                        <a:pt x="37218" y="78105"/>
                      </a:cubicBezTo>
                      <a:cubicBezTo>
                        <a:pt x="36583" y="93345"/>
                        <a:pt x="36362" y="108608"/>
                        <a:pt x="35313" y="123825"/>
                      </a:cubicBezTo>
                      <a:cubicBezTo>
                        <a:pt x="35090" y="127055"/>
                        <a:pt x="33810" y="130137"/>
                        <a:pt x="33408" y="133350"/>
                      </a:cubicBezTo>
                      <a:cubicBezTo>
                        <a:pt x="29012" y="168520"/>
                        <a:pt x="33893" y="142354"/>
                        <a:pt x="29598" y="163830"/>
                      </a:cubicBezTo>
                      <a:cubicBezTo>
                        <a:pt x="25573" y="224211"/>
                        <a:pt x="29532" y="202258"/>
                        <a:pt x="23883" y="230505"/>
                      </a:cubicBezTo>
                      <a:cubicBezTo>
                        <a:pt x="24518" y="254000"/>
                        <a:pt x="24614" y="277516"/>
                        <a:pt x="25788" y="300990"/>
                      </a:cubicBezTo>
                      <a:cubicBezTo>
                        <a:pt x="25888" y="302996"/>
                        <a:pt x="27299" y="304736"/>
                        <a:pt x="27693" y="306705"/>
                      </a:cubicBezTo>
                      <a:cubicBezTo>
                        <a:pt x="28574" y="311108"/>
                        <a:pt x="28915" y="315602"/>
                        <a:pt x="29598" y="320040"/>
                      </a:cubicBezTo>
                      <a:cubicBezTo>
                        <a:pt x="29784" y="321249"/>
                        <a:pt x="32633" y="338927"/>
                        <a:pt x="33408" y="340995"/>
                      </a:cubicBezTo>
                      <a:cubicBezTo>
                        <a:pt x="34212" y="343139"/>
                        <a:pt x="35948" y="344805"/>
                        <a:pt x="37218" y="346710"/>
                      </a:cubicBezTo>
                      <a:cubicBezTo>
                        <a:pt x="47378" y="346075"/>
                        <a:pt x="57574" y="345871"/>
                        <a:pt x="67698" y="344805"/>
                      </a:cubicBezTo>
                      <a:cubicBezTo>
                        <a:pt x="69695" y="344595"/>
                        <a:pt x="71430" y="343213"/>
                        <a:pt x="73413" y="342900"/>
                      </a:cubicBezTo>
                      <a:cubicBezTo>
                        <a:pt x="133428" y="333424"/>
                        <a:pt x="85529" y="342763"/>
                        <a:pt x="113418" y="337185"/>
                      </a:cubicBezTo>
                      <a:lnTo>
                        <a:pt x="124848" y="329565"/>
                      </a:lnTo>
                      <a:cubicBezTo>
                        <a:pt x="126753" y="328295"/>
                        <a:pt x="128391" y="326479"/>
                        <a:pt x="130563" y="325755"/>
                      </a:cubicBezTo>
                      <a:cubicBezTo>
                        <a:pt x="136927" y="323634"/>
                        <a:pt x="136722" y="323540"/>
                        <a:pt x="143898" y="321945"/>
                      </a:cubicBezTo>
                      <a:cubicBezTo>
                        <a:pt x="147059" y="321243"/>
                        <a:pt x="150205" y="320398"/>
                        <a:pt x="153423" y="320040"/>
                      </a:cubicBezTo>
                      <a:cubicBezTo>
                        <a:pt x="161652" y="319126"/>
                        <a:pt x="169933" y="318770"/>
                        <a:pt x="178188" y="318135"/>
                      </a:cubicBezTo>
                      <a:cubicBezTo>
                        <a:pt x="201683" y="318770"/>
                        <a:pt x="225199" y="318866"/>
                        <a:pt x="248673" y="320040"/>
                      </a:cubicBezTo>
                      <a:cubicBezTo>
                        <a:pt x="250679" y="320140"/>
                        <a:pt x="252440" y="321458"/>
                        <a:pt x="254388" y="321945"/>
                      </a:cubicBezTo>
                      <a:cubicBezTo>
                        <a:pt x="257529" y="322730"/>
                        <a:pt x="260772" y="323065"/>
                        <a:pt x="263913" y="323850"/>
                      </a:cubicBezTo>
                      <a:cubicBezTo>
                        <a:pt x="265861" y="324337"/>
                        <a:pt x="267659" y="325361"/>
                        <a:pt x="269628" y="325755"/>
                      </a:cubicBezTo>
                      <a:cubicBezTo>
                        <a:pt x="274031" y="326636"/>
                        <a:pt x="278518" y="327025"/>
                        <a:pt x="282963" y="327660"/>
                      </a:cubicBezTo>
                      <a:lnTo>
                        <a:pt x="300108" y="333375"/>
                      </a:lnTo>
                      <a:cubicBezTo>
                        <a:pt x="302013" y="334010"/>
                        <a:pt x="304152" y="334166"/>
                        <a:pt x="305823" y="335280"/>
                      </a:cubicBezTo>
                      <a:cubicBezTo>
                        <a:pt x="313209" y="340204"/>
                        <a:pt x="309366" y="338366"/>
                        <a:pt x="317253" y="340995"/>
                      </a:cubicBezTo>
                      <a:cubicBezTo>
                        <a:pt x="319158" y="342900"/>
                        <a:pt x="320726" y="345216"/>
                        <a:pt x="322968" y="346710"/>
                      </a:cubicBezTo>
                      <a:cubicBezTo>
                        <a:pt x="324639" y="347824"/>
                        <a:pt x="327263" y="347195"/>
                        <a:pt x="328683" y="348615"/>
                      </a:cubicBezTo>
                      <a:cubicBezTo>
                        <a:pt x="330103" y="350035"/>
                        <a:pt x="329168" y="352910"/>
                        <a:pt x="330588" y="354330"/>
                      </a:cubicBezTo>
                      <a:cubicBezTo>
                        <a:pt x="333206" y="356948"/>
                        <a:pt x="336938" y="358140"/>
                        <a:pt x="340113" y="360045"/>
                      </a:cubicBezTo>
                      <a:cubicBezTo>
                        <a:pt x="347098" y="370522"/>
                        <a:pt x="340113" y="361632"/>
                        <a:pt x="349638" y="369570"/>
                      </a:cubicBezTo>
                      <a:cubicBezTo>
                        <a:pt x="351708" y="371295"/>
                        <a:pt x="353283" y="373560"/>
                        <a:pt x="355353" y="375285"/>
                      </a:cubicBezTo>
                      <a:cubicBezTo>
                        <a:pt x="357112" y="376751"/>
                        <a:pt x="359205" y="377764"/>
                        <a:pt x="361068" y="379095"/>
                      </a:cubicBezTo>
                      <a:cubicBezTo>
                        <a:pt x="363652" y="380940"/>
                        <a:pt x="366104" y="382965"/>
                        <a:pt x="368688" y="384810"/>
                      </a:cubicBezTo>
                      <a:cubicBezTo>
                        <a:pt x="370551" y="386141"/>
                        <a:pt x="372644" y="387154"/>
                        <a:pt x="374403" y="388620"/>
                      </a:cubicBezTo>
                      <a:cubicBezTo>
                        <a:pt x="376473" y="390345"/>
                        <a:pt x="377779" y="392998"/>
                        <a:pt x="380118" y="394335"/>
                      </a:cubicBezTo>
                      <a:cubicBezTo>
                        <a:pt x="382391" y="395634"/>
                        <a:pt x="385221" y="395521"/>
                        <a:pt x="387738" y="396240"/>
                      </a:cubicBezTo>
                      <a:cubicBezTo>
                        <a:pt x="389669" y="396792"/>
                        <a:pt x="391493" y="397709"/>
                        <a:pt x="393453" y="398145"/>
                      </a:cubicBezTo>
                      <a:cubicBezTo>
                        <a:pt x="404039" y="400497"/>
                        <a:pt x="415132" y="400982"/>
                        <a:pt x="425838" y="401955"/>
                      </a:cubicBezTo>
                      <a:cubicBezTo>
                        <a:pt x="435466" y="405164"/>
                        <a:pt x="433974" y="405111"/>
                        <a:pt x="448698" y="405765"/>
                      </a:cubicBezTo>
                      <a:cubicBezTo>
                        <a:pt x="471544" y="406780"/>
                        <a:pt x="494418" y="407035"/>
                        <a:pt x="517278" y="407670"/>
                      </a:cubicBezTo>
                      <a:cubicBezTo>
                        <a:pt x="536963" y="407035"/>
                        <a:pt x="556668" y="406857"/>
                        <a:pt x="576333" y="405765"/>
                      </a:cubicBezTo>
                      <a:cubicBezTo>
                        <a:pt x="579566" y="405585"/>
                        <a:pt x="583047" y="405466"/>
                        <a:pt x="585858" y="403860"/>
                      </a:cubicBezTo>
                      <a:cubicBezTo>
                        <a:pt x="588899" y="402122"/>
                        <a:pt x="590595" y="395363"/>
                        <a:pt x="591573" y="392430"/>
                      </a:cubicBezTo>
                      <a:cubicBezTo>
                        <a:pt x="604420" y="395642"/>
                        <a:pt x="597342" y="392484"/>
                        <a:pt x="610623" y="405765"/>
                      </a:cubicBezTo>
                      <a:cubicBezTo>
                        <a:pt x="612528" y="407670"/>
                        <a:pt x="614844" y="409238"/>
                        <a:pt x="616338" y="411480"/>
                      </a:cubicBezTo>
                      <a:cubicBezTo>
                        <a:pt x="618878" y="415290"/>
                        <a:pt x="620148" y="420370"/>
                        <a:pt x="623958" y="422910"/>
                      </a:cubicBezTo>
                      <a:cubicBezTo>
                        <a:pt x="625863" y="424180"/>
                        <a:pt x="627962" y="425199"/>
                        <a:pt x="629673" y="426720"/>
                      </a:cubicBezTo>
                      <a:cubicBezTo>
                        <a:pt x="633700" y="430300"/>
                        <a:pt x="641103" y="438150"/>
                        <a:pt x="641103" y="438150"/>
                      </a:cubicBezTo>
                      <a:cubicBezTo>
                        <a:pt x="645651" y="451795"/>
                        <a:pt x="639149" y="436186"/>
                        <a:pt x="648723" y="447675"/>
                      </a:cubicBezTo>
                      <a:cubicBezTo>
                        <a:pt x="650541" y="449857"/>
                        <a:pt x="650759" y="453077"/>
                        <a:pt x="652533" y="455295"/>
                      </a:cubicBezTo>
                      <a:cubicBezTo>
                        <a:pt x="667353" y="473820"/>
                        <a:pt x="658727" y="461409"/>
                        <a:pt x="669678" y="470535"/>
                      </a:cubicBezTo>
                      <a:cubicBezTo>
                        <a:pt x="671748" y="472260"/>
                        <a:pt x="673668" y="474180"/>
                        <a:pt x="675393" y="476250"/>
                      </a:cubicBezTo>
                      <a:cubicBezTo>
                        <a:pt x="676859" y="478009"/>
                        <a:pt x="677415" y="480535"/>
                        <a:pt x="679203" y="481965"/>
                      </a:cubicBezTo>
                      <a:cubicBezTo>
                        <a:pt x="680771" y="483219"/>
                        <a:pt x="683122" y="482972"/>
                        <a:pt x="684918" y="483870"/>
                      </a:cubicBezTo>
                      <a:cubicBezTo>
                        <a:pt x="686966" y="484894"/>
                        <a:pt x="688481" y="486898"/>
                        <a:pt x="690633" y="487680"/>
                      </a:cubicBezTo>
                      <a:cubicBezTo>
                        <a:pt x="695554" y="489469"/>
                        <a:pt x="700905" y="489834"/>
                        <a:pt x="705873" y="491490"/>
                      </a:cubicBezTo>
                      <a:cubicBezTo>
                        <a:pt x="707778" y="492125"/>
                        <a:pt x="709651" y="492867"/>
                        <a:pt x="711588" y="493395"/>
                      </a:cubicBezTo>
                      <a:cubicBezTo>
                        <a:pt x="716640" y="494773"/>
                        <a:pt x="726828" y="497205"/>
                        <a:pt x="726828" y="497205"/>
                      </a:cubicBezTo>
                      <a:cubicBezTo>
                        <a:pt x="741176" y="506770"/>
                        <a:pt x="722941" y="495539"/>
                        <a:pt x="740163" y="502920"/>
                      </a:cubicBezTo>
                      <a:cubicBezTo>
                        <a:pt x="742267" y="503822"/>
                        <a:pt x="743786" y="505800"/>
                        <a:pt x="745878" y="506730"/>
                      </a:cubicBezTo>
                      <a:cubicBezTo>
                        <a:pt x="749548" y="508361"/>
                        <a:pt x="753498" y="509270"/>
                        <a:pt x="757308" y="510540"/>
                      </a:cubicBezTo>
                      <a:lnTo>
                        <a:pt x="768738" y="514350"/>
                      </a:lnTo>
                      <a:cubicBezTo>
                        <a:pt x="770643" y="514985"/>
                        <a:pt x="772460" y="516006"/>
                        <a:pt x="774453" y="516255"/>
                      </a:cubicBezTo>
                      <a:lnTo>
                        <a:pt x="789693" y="518160"/>
                      </a:lnTo>
                      <a:cubicBezTo>
                        <a:pt x="807473" y="517525"/>
                        <a:pt x="825431" y="518844"/>
                        <a:pt x="843033" y="516255"/>
                      </a:cubicBezTo>
                      <a:cubicBezTo>
                        <a:pt x="847563" y="515589"/>
                        <a:pt x="854463" y="508635"/>
                        <a:pt x="854463" y="508635"/>
                      </a:cubicBezTo>
                      <a:cubicBezTo>
                        <a:pt x="855733" y="506730"/>
                        <a:pt x="856550" y="504428"/>
                        <a:pt x="858273" y="502920"/>
                      </a:cubicBezTo>
                      <a:cubicBezTo>
                        <a:pt x="862607" y="499128"/>
                        <a:pt x="871474" y="493997"/>
                        <a:pt x="877323" y="491490"/>
                      </a:cubicBezTo>
                      <a:cubicBezTo>
                        <a:pt x="879169" y="490699"/>
                        <a:pt x="881283" y="490560"/>
                        <a:pt x="883038" y="489585"/>
                      </a:cubicBezTo>
                      <a:cubicBezTo>
                        <a:pt x="893292" y="483888"/>
                        <a:pt x="893241" y="483192"/>
                        <a:pt x="900183" y="476250"/>
                      </a:cubicBezTo>
                      <a:cubicBezTo>
                        <a:pt x="900818" y="474345"/>
                        <a:pt x="901113" y="472290"/>
                        <a:pt x="902088" y="470535"/>
                      </a:cubicBezTo>
                      <a:lnTo>
                        <a:pt x="913518" y="453390"/>
                      </a:lnTo>
                      <a:cubicBezTo>
                        <a:pt x="914788" y="451485"/>
                        <a:pt x="915423" y="448945"/>
                        <a:pt x="917328" y="447675"/>
                      </a:cubicBezTo>
                      <a:lnTo>
                        <a:pt x="928758" y="440055"/>
                      </a:lnTo>
                      <a:cubicBezTo>
                        <a:pt x="931298" y="436245"/>
                        <a:pt x="933140" y="431863"/>
                        <a:pt x="936378" y="428625"/>
                      </a:cubicBezTo>
                      <a:cubicBezTo>
                        <a:pt x="938283" y="426720"/>
                        <a:pt x="940439" y="425037"/>
                        <a:pt x="942093" y="422910"/>
                      </a:cubicBezTo>
                      <a:cubicBezTo>
                        <a:pt x="944904" y="419296"/>
                        <a:pt x="947173" y="415290"/>
                        <a:pt x="949713" y="411480"/>
                      </a:cubicBezTo>
                      <a:lnTo>
                        <a:pt x="953523" y="405765"/>
                      </a:lnTo>
                      <a:cubicBezTo>
                        <a:pt x="954255" y="401375"/>
                        <a:pt x="954988" y="393310"/>
                        <a:pt x="957333" y="388620"/>
                      </a:cubicBezTo>
                      <a:cubicBezTo>
                        <a:pt x="964719" y="373848"/>
                        <a:pt x="958260" y="391555"/>
                        <a:pt x="963048" y="377190"/>
                      </a:cubicBezTo>
                      <a:cubicBezTo>
                        <a:pt x="962413" y="365125"/>
                        <a:pt x="962190" y="353031"/>
                        <a:pt x="961143" y="340995"/>
                      </a:cubicBezTo>
                      <a:cubicBezTo>
                        <a:pt x="960916" y="338387"/>
                        <a:pt x="960269" y="335781"/>
                        <a:pt x="959238" y="333375"/>
                      </a:cubicBezTo>
                      <a:cubicBezTo>
                        <a:pt x="958336" y="331271"/>
                        <a:pt x="956452" y="329708"/>
                        <a:pt x="955428" y="327660"/>
                      </a:cubicBezTo>
                      <a:cubicBezTo>
                        <a:pt x="954530" y="325864"/>
                        <a:pt x="954421" y="323741"/>
                        <a:pt x="953523" y="321945"/>
                      </a:cubicBezTo>
                      <a:cubicBezTo>
                        <a:pt x="949439" y="313776"/>
                        <a:pt x="949896" y="318099"/>
                        <a:pt x="943998" y="310515"/>
                      </a:cubicBezTo>
                      <a:cubicBezTo>
                        <a:pt x="941187" y="306901"/>
                        <a:pt x="938918" y="302895"/>
                        <a:pt x="936378" y="299085"/>
                      </a:cubicBezTo>
                      <a:cubicBezTo>
                        <a:pt x="919464" y="273714"/>
                        <a:pt x="943808" y="311316"/>
                        <a:pt x="930663" y="287655"/>
                      </a:cubicBezTo>
                      <a:cubicBezTo>
                        <a:pt x="928439" y="283652"/>
                        <a:pt x="925583" y="280035"/>
                        <a:pt x="923043" y="276225"/>
                      </a:cubicBezTo>
                      <a:cubicBezTo>
                        <a:pt x="921773" y="274320"/>
                        <a:pt x="919957" y="272682"/>
                        <a:pt x="919233" y="270510"/>
                      </a:cubicBezTo>
                      <a:cubicBezTo>
                        <a:pt x="918598" y="268605"/>
                        <a:pt x="918442" y="266466"/>
                        <a:pt x="917328" y="264795"/>
                      </a:cubicBezTo>
                      <a:cubicBezTo>
                        <a:pt x="911966" y="256751"/>
                        <a:pt x="907752" y="259029"/>
                        <a:pt x="900183" y="251460"/>
                      </a:cubicBezTo>
                      <a:cubicBezTo>
                        <a:pt x="898278" y="249555"/>
                        <a:pt x="896595" y="247399"/>
                        <a:pt x="894468" y="245745"/>
                      </a:cubicBezTo>
                      <a:lnTo>
                        <a:pt x="877323" y="234315"/>
                      </a:lnTo>
                      <a:cubicBezTo>
                        <a:pt x="871704" y="230569"/>
                        <a:pt x="870477" y="230290"/>
                        <a:pt x="865893" y="224790"/>
                      </a:cubicBezTo>
                      <a:cubicBezTo>
                        <a:pt x="864427" y="223031"/>
                        <a:pt x="863871" y="220505"/>
                        <a:pt x="862083" y="219075"/>
                      </a:cubicBezTo>
                      <a:cubicBezTo>
                        <a:pt x="860515" y="217821"/>
                        <a:pt x="858273" y="217805"/>
                        <a:pt x="856368" y="217170"/>
                      </a:cubicBezTo>
                      <a:cubicBezTo>
                        <a:pt x="852212" y="204701"/>
                        <a:pt x="857984" y="216939"/>
                        <a:pt x="848748" y="209550"/>
                      </a:cubicBezTo>
                      <a:cubicBezTo>
                        <a:pt x="837636" y="200660"/>
                        <a:pt x="856368" y="203835"/>
                        <a:pt x="833508" y="196215"/>
                      </a:cubicBezTo>
                      <a:lnTo>
                        <a:pt x="822078" y="192405"/>
                      </a:lnTo>
                      <a:cubicBezTo>
                        <a:pt x="820173" y="191770"/>
                        <a:pt x="818311" y="190987"/>
                        <a:pt x="816363" y="190500"/>
                      </a:cubicBezTo>
                      <a:cubicBezTo>
                        <a:pt x="813823" y="189865"/>
                        <a:pt x="811260" y="189314"/>
                        <a:pt x="808743" y="188595"/>
                      </a:cubicBezTo>
                      <a:cubicBezTo>
                        <a:pt x="806812" y="188043"/>
                        <a:pt x="804988" y="187126"/>
                        <a:pt x="803028" y="186690"/>
                      </a:cubicBezTo>
                      <a:cubicBezTo>
                        <a:pt x="782912" y="182220"/>
                        <a:pt x="798748" y="187168"/>
                        <a:pt x="785883" y="182880"/>
                      </a:cubicBezTo>
                      <a:cubicBezTo>
                        <a:pt x="773200" y="170197"/>
                        <a:pt x="786859" y="182152"/>
                        <a:pt x="774453" y="175260"/>
                      </a:cubicBezTo>
                      <a:cubicBezTo>
                        <a:pt x="770450" y="173036"/>
                        <a:pt x="766833" y="170180"/>
                        <a:pt x="763023" y="167640"/>
                      </a:cubicBezTo>
                      <a:cubicBezTo>
                        <a:pt x="761118" y="166370"/>
                        <a:pt x="759480" y="164554"/>
                        <a:pt x="757308" y="163830"/>
                      </a:cubicBezTo>
                      <a:cubicBezTo>
                        <a:pt x="755403" y="163195"/>
                        <a:pt x="753389" y="162823"/>
                        <a:pt x="751593" y="161925"/>
                      </a:cubicBezTo>
                      <a:cubicBezTo>
                        <a:pt x="749545" y="160901"/>
                        <a:pt x="747970" y="159045"/>
                        <a:pt x="745878" y="158115"/>
                      </a:cubicBezTo>
                      <a:cubicBezTo>
                        <a:pt x="742208" y="156484"/>
                        <a:pt x="738258" y="155575"/>
                        <a:pt x="734448" y="154305"/>
                      </a:cubicBezTo>
                      <a:lnTo>
                        <a:pt x="728733" y="152400"/>
                      </a:lnTo>
                      <a:lnTo>
                        <a:pt x="723018" y="150495"/>
                      </a:lnTo>
                      <a:cubicBezTo>
                        <a:pt x="721113" y="149860"/>
                        <a:pt x="719251" y="149077"/>
                        <a:pt x="717303" y="148590"/>
                      </a:cubicBezTo>
                      <a:cubicBezTo>
                        <a:pt x="714763" y="147955"/>
                        <a:pt x="712200" y="147404"/>
                        <a:pt x="709683" y="146685"/>
                      </a:cubicBezTo>
                      <a:cubicBezTo>
                        <a:pt x="707752" y="146133"/>
                        <a:pt x="705937" y="145174"/>
                        <a:pt x="703968" y="144780"/>
                      </a:cubicBezTo>
                      <a:cubicBezTo>
                        <a:pt x="699565" y="143899"/>
                        <a:pt x="695078" y="143510"/>
                        <a:pt x="690633" y="142875"/>
                      </a:cubicBezTo>
                      <a:cubicBezTo>
                        <a:pt x="686823" y="141605"/>
                        <a:pt x="683099" y="140039"/>
                        <a:pt x="679203" y="139065"/>
                      </a:cubicBezTo>
                      <a:cubicBezTo>
                        <a:pt x="669635" y="136673"/>
                        <a:pt x="674067" y="137988"/>
                        <a:pt x="665868" y="135255"/>
                      </a:cubicBezTo>
                      <a:cubicBezTo>
                        <a:pt x="661080" y="120890"/>
                        <a:pt x="668096" y="138040"/>
                        <a:pt x="658248" y="125730"/>
                      </a:cubicBezTo>
                      <a:cubicBezTo>
                        <a:pt x="656994" y="124162"/>
                        <a:pt x="657318" y="121770"/>
                        <a:pt x="656343" y="120015"/>
                      </a:cubicBezTo>
                      <a:cubicBezTo>
                        <a:pt x="654119" y="116012"/>
                        <a:pt x="651263" y="112395"/>
                        <a:pt x="648723" y="108585"/>
                      </a:cubicBezTo>
                      <a:cubicBezTo>
                        <a:pt x="647453" y="106680"/>
                        <a:pt x="646818" y="104140"/>
                        <a:pt x="644913" y="102870"/>
                      </a:cubicBezTo>
                      <a:cubicBezTo>
                        <a:pt x="631812" y="94136"/>
                        <a:pt x="637827" y="96698"/>
                        <a:pt x="627768" y="93345"/>
                      </a:cubicBezTo>
                      <a:cubicBezTo>
                        <a:pt x="611072" y="76649"/>
                        <a:pt x="632251" y="97081"/>
                        <a:pt x="616338" y="83820"/>
                      </a:cubicBezTo>
                      <a:cubicBezTo>
                        <a:pt x="614268" y="82095"/>
                        <a:pt x="612815" y="79671"/>
                        <a:pt x="610623" y="78105"/>
                      </a:cubicBezTo>
                      <a:cubicBezTo>
                        <a:pt x="601373" y="71498"/>
                        <a:pt x="605579" y="76536"/>
                        <a:pt x="597288" y="72390"/>
                      </a:cubicBezTo>
                      <a:cubicBezTo>
                        <a:pt x="595240" y="71366"/>
                        <a:pt x="593677" y="69482"/>
                        <a:pt x="591573" y="68580"/>
                      </a:cubicBezTo>
                      <a:cubicBezTo>
                        <a:pt x="589167" y="67549"/>
                        <a:pt x="586461" y="67427"/>
                        <a:pt x="583953" y="66675"/>
                      </a:cubicBezTo>
                      <a:cubicBezTo>
                        <a:pt x="580106" y="65521"/>
                        <a:pt x="576333" y="64135"/>
                        <a:pt x="572523" y="62865"/>
                      </a:cubicBezTo>
                      <a:cubicBezTo>
                        <a:pt x="570618" y="62230"/>
                        <a:pt x="568789" y="61290"/>
                        <a:pt x="566808" y="60960"/>
                      </a:cubicBezTo>
                      <a:cubicBezTo>
                        <a:pt x="562998" y="60325"/>
                        <a:pt x="559166" y="59813"/>
                        <a:pt x="555378" y="59055"/>
                      </a:cubicBezTo>
                      <a:cubicBezTo>
                        <a:pt x="552811" y="58542"/>
                        <a:pt x="550325" y="57663"/>
                        <a:pt x="547758" y="57150"/>
                      </a:cubicBezTo>
                      <a:cubicBezTo>
                        <a:pt x="543970" y="56392"/>
                        <a:pt x="540128" y="55936"/>
                        <a:pt x="536328" y="55245"/>
                      </a:cubicBezTo>
                      <a:cubicBezTo>
                        <a:pt x="533142" y="54666"/>
                        <a:pt x="529992" y="53903"/>
                        <a:pt x="526803" y="53340"/>
                      </a:cubicBezTo>
                      <a:cubicBezTo>
                        <a:pt x="519195" y="51997"/>
                        <a:pt x="511272" y="51973"/>
                        <a:pt x="503943" y="49530"/>
                      </a:cubicBezTo>
                      <a:lnTo>
                        <a:pt x="492513" y="45720"/>
                      </a:lnTo>
                      <a:cubicBezTo>
                        <a:pt x="490608" y="45085"/>
                        <a:pt x="488767" y="44209"/>
                        <a:pt x="486798" y="43815"/>
                      </a:cubicBezTo>
                      <a:lnTo>
                        <a:pt x="477273" y="41910"/>
                      </a:lnTo>
                      <a:cubicBezTo>
                        <a:pt x="475368" y="40640"/>
                        <a:pt x="473662" y="39002"/>
                        <a:pt x="471558" y="38100"/>
                      </a:cubicBezTo>
                      <a:cubicBezTo>
                        <a:pt x="469152" y="37069"/>
                        <a:pt x="466455" y="36914"/>
                        <a:pt x="463938" y="36195"/>
                      </a:cubicBezTo>
                      <a:cubicBezTo>
                        <a:pt x="462007" y="35643"/>
                        <a:pt x="460154" y="34842"/>
                        <a:pt x="458223" y="34290"/>
                      </a:cubicBezTo>
                      <a:cubicBezTo>
                        <a:pt x="455706" y="33571"/>
                        <a:pt x="453120" y="33104"/>
                        <a:pt x="450603" y="32385"/>
                      </a:cubicBezTo>
                      <a:cubicBezTo>
                        <a:pt x="448672" y="31833"/>
                        <a:pt x="446857" y="30874"/>
                        <a:pt x="444888" y="30480"/>
                      </a:cubicBezTo>
                      <a:cubicBezTo>
                        <a:pt x="437233" y="28949"/>
                        <a:pt x="421452" y="27550"/>
                        <a:pt x="414408" y="26670"/>
                      </a:cubicBezTo>
                      <a:cubicBezTo>
                        <a:pt x="409953" y="26113"/>
                        <a:pt x="405518" y="25400"/>
                        <a:pt x="401073" y="24765"/>
                      </a:cubicBezTo>
                      <a:cubicBezTo>
                        <a:pt x="389415" y="20879"/>
                        <a:pt x="400120" y="24032"/>
                        <a:pt x="380118" y="20955"/>
                      </a:cubicBezTo>
                      <a:cubicBezTo>
                        <a:pt x="376918" y="20463"/>
                        <a:pt x="373768" y="19685"/>
                        <a:pt x="370593" y="19050"/>
                      </a:cubicBezTo>
                      <a:cubicBezTo>
                        <a:pt x="349638" y="19685"/>
                        <a:pt x="328664" y="19853"/>
                        <a:pt x="307728" y="20955"/>
                      </a:cubicBezTo>
                      <a:cubicBezTo>
                        <a:pt x="304495" y="21125"/>
                        <a:pt x="301408" y="22402"/>
                        <a:pt x="298203" y="22860"/>
                      </a:cubicBezTo>
                      <a:cubicBezTo>
                        <a:pt x="292511" y="23673"/>
                        <a:pt x="286773" y="24130"/>
                        <a:pt x="281058" y="24765"/>
                      </a:cubicBezTo>
                      <a:cubicBezTo>
                        <a:pt x="256293" y="24130"/>
                        <a:pt x="231509" y="24011"/>
                        <a:pt x="206763" y="22860"/>
                      </a:cubicBezTo>
                      <a:cubicBezTo>
                        <a:pt x="204148" y="22738"/>
                        <a:pt x="201416" y="22254"/>
                        <a:pt x="199143" y="20955"/>
                      </a:cubicBezTo>
                      <a:cubicBezTo>
                        <a:pt x="196804" y="19618"/>
                        <a:pt x="195555" y="16894"/>
                        <a:pt x="193428" y="15240"/>
                      </a:cubicBezTo>
                      <a:cubicBezTo>
                        <a:pt x="189814" y="12429"/>
                        <a:pt x="185808" y="10160"/>
                        <a:pt x="181998" y="7620"/>
                      </a:cubicBezTo>
                      <a:cubicBezTo>
                        <a:pt x="180093" y="6350"/>
                        <a:pt x="178455" y="4534"/>
                        <a:pt x="176283" y="3810"/>
                      </a:cubicBezTo>
                      <a:lnTo>
                        <a:pt x="164853" y="0"/>
                      </a:lnTo>
                      <a:cubicBezTo>
                        <a:pt x="131827" y="674"/>
                        <a:pt x="77860" y="582"/>
                        <a:pt x="39123" y="3810"/>
                      </a:cubicBezTo>
                      <a:cubicBezTo>
                        <a:pt x="32752" y="4341"/>
                        <a:pt x="10902" y="8137"/>
                        <a:pt x="6738" y="9525"/>
                      </a:cubicBezTo>
                      <a:cubicBezTo>
                        <a:pt x="-6499" y="13937"/>
                        <a:pt x="3246" y="10478"/>
                        <a:pt x="6738" y="19050"/>
                      </a:cubicBezTo>
                      <a:close/>
                    </a:path>
                  </a:pathLst>
                </a:custGeom>
                <a:solidFill>
                  <a:srgbClr val="5B9BD5">
                    <a:alpha val="2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50800" dist="50800" dir="5400000" sx="94000" sy="94000" algn="ctr" rotWithShape="0">
                    <a:srgbClr val="00B0F0">
                      <a:alpha val="36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40" name="TextBox 139"/>
              <p:cNvSpPr txBox="1"/>
              <p:nvPr/>
            </p:nvSpPr>
            <p:spPr>
              <a:xfrm>
                <a:off x="4331955" y="1651526"/>
                <a:ext cx="1198860" cy="4140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ROI </a:t>
                </a:r>
                <a:r>
                  <a:rPr kumimoji="0" lang="en-US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Parcellation</a:t>
                </a: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per Atlas</a:t>
                </a:r>
              </a:p>
            </p:txBody>
          </p:sp>
        </p:grpSp>
        <p:sp>
          <p:nvSpPr>
            <p:cNvPr id="154" name="Rounded Rectangle 153"/>
            <p:cNvSpPr/>
            <p:nvPr/>
          </p:nvSpPr>
          <p:spPr>
            <a:xfrm>
              <a:off x="4658955" y="3321611"/>
              <a:ext cx="1772936" cy="1790402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55" name="Group 154"/>
            <p:cNvGrpSpPr/>
            <p:nvPr/>
          </p:nvGrpSpPr>
          <p:grpSpPr>
            <a:xfrm>
              <a:off x="4923306" y="4401403"/>
              <a:ext cx="1286240" cy="257249"/>
              <a:chOff x="6513704" y="1978867"/>
              <a:chExt cx="1700343" cy="340069"/>
            </a:xfrm>
          </p:grpSpPr>
          <p:cxnSp>
            <p:nvCxnSpPr>
              <p:cNvPr id="156" name="Straight Connector 155"/>
              <p:cNvCxnSpPr/>
              <p:nvPr/>
            </p:nvCxnSpPr>
            <p:spPr>
              <a:xfrm>
                <a:off x="7439013" y="2148901"/>
                <a:ext cx="535313" cy="1894"/>
              </a:xfrm>
              <a:prstGeom prst="line">
                <a:avLst/>
              </a:prstGeom>
              <a:noFill/>
              <a:ln w="50800" cap="flat" cmpd="sng" algn="ctr">
                <a:solidFill>
                  <a:srgbClr val="B1CBE2"/>
                </a:solidFill>
                <a:prstDash val="solid"/>
                <a:miter lim="800000"/>
                <a:tailEnd type="none"/>
              </a:ln>
              <a:effectLst/>
            </p:spPr>
          </p:cxnSp>
          <p:cxnSp>
            <p:nvCxnSpPr>
              <p:cNvPr id="157" name="Straight Connector 156"/>
              <p:cNvCxnSpPr/>
              <p:nvPr/>
            </p:nvCxnSpPr>
            <p:spPr>
              <a:xfrm>
                <a:off x="6658528" y="2148901"/>
                <a:ext cx="592205" cy="0"/>
              </a:xfrm>
              <a:prstGeom prst="line">
                <a:avLst/>
              </a:prstGeom>
              <a:noFill/>
              <a:ln w="50800" cap="flat" cmpd="sng" algn="ctr">
                <a:solidFill>
                  <a:srgbClr val="E0927C"/>
                </a:solidFill>
                <a:prstDash val="solid"/>
                <a:miter lim="800000"/>
                <a:tailEnd type="none"/>
              </a:ln>
              <a:effectLst/>
            </p:spPr>
          </p:cxnSp>
          <p:sp>
            <p:nvSpPr>
              <p:cNvPr id="158" name="Oval 157"/>
              <p:cNvSpPr/>
              <p:nvPr/>
            </p:nvSpPr>
            <p:spPr>
              <a:xfrm>
                <a:off x="7873978" y="1978867"/>
                <a:ext cx="340069" cy="340069"/>
              </a:xfrm>
              <a:prstGeom prst="ellipse">
                <a:avLst/>
              </a:prstGeom>
              <a:solidFill>
                <a:srgbClr val="E7E6E6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9" name="Oval 158"/>
              <p:cNvSpPr/>
              <p:nvPr/>
            </p:nvSpPr>
            <p:spPr>
              <a:xfrm>
                <a:off x="6513704" y="1978867"/>
                <a:ext cx="340069" cy="340069"/>
              </a:xfrm>
              <a:prstGeom prst="ellipse">
                <a:avLst/>
              </a:prstGeom>
              <a:solidFill>
                <a:srgbClr val="E0927C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0" name="Oval 159"/>
              <p:cNvSpPr/>
              <p:nvPr/>
            </p:nvSpPr>
            <p:spPr>
              <a:xfrm>
                <a:off x="7193841" y="1978867"/>
                <a:ext cx="340069" cy="340069"/>
              </a:xfrm>
              <a:prstGeom prst="ellipse">
                <a:avLst/>
              </a:prstGeom>
              <a:solidFill>
                <a:srgbClr val="9DC0DF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61" name="TextBox 160"/>
            <p:cNvSpPr txBox="1"/>
            <p:nvPr/>
          </p:nvSpPr>
          <p:spPr>
            <a:xfrm>
              <a:off x="4756449" y="3387432"/>
              <a:ext cx="161995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Tangent Space Embedding between mean ROI </a:t>
              </a:r>
              <a:r>
                <a:rPr lang="en-US" sz="12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timecourses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6830485" y="3335904"/>
              <a:ext cx="1677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Functional Connectivity Matrix</a:t>
              </a:r>
            </a:p>
          </p:txBody>
        </p:sp>
        <p:grpSp>
          <p:nvGrpSpPr>
            <p:cNvPr id="163" name="Group 162"/>
            <p:cNvGrpSpPr/>
            <p:nvPr/>
          </p:nvGrpSpPr>
          <p:grpSpPr>
            <a:xfrm>
              <a:off x="7131319" y="3925317"/>
              <a:ext cx="1055855" cy="1046525"/>
              <a:chOff x="4176970" y="4483859"/>
              <a:chExt cx="950037" cy="941642"/>
            </a:xfrm>
          </p:grpSpPr>
          <p:grpSp>
            <p:nvGrpSpPr>
              <p:cNvPr id="164" name="Group 163"/>
              <p:cNvGrpSpPr/>
              <p:nvPr/>
            </p:nvGrpSpPr>
            <p:grpSpPr>
              <a:xfrm>
                <a:off x="4177956" y="4483859"/>
                <a:ext cx="949051" cy="939041"/>
                <a:chOff x="4177956" y="4483859"/>
                <a:chExt cx="949051" cy="939041"/>
              </a:xfrm>
            </p:grpSpPr>
            <p:sp>
              <p:nvSpPr>
                <p:cNvPr id="202" name="Rectangle 201"/>
                <p:cNvSpPr/>
                <p:nvPr/>
              </p:nvSpPr>
              <p:spPr>
                <a:xfrm rot="16200000" flipV="1">
                  <a:off x="4177956" y="4484249"/>
                  <a:ext cx="118660" cy="118660"/>
                </a:xfrm>
                <a:prstGeom prst="rect">
                  <a:avLst/>
                </a:prstGeom>
                <a:solidFill>
                  <a:srgbClr val="E7E6E6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3" name="Rectangle 202"/>
                <p:cNvSpPr/>
                <p:nvPr/>
              </p:nvSpPr>
              <p:spPr>
                <a:xfrm rot="16200000" flipV="1">
                  <a:off x="4533628" y="4484054"/>
                  <a:ext cx="118660" cy="118660"/>
                </a:xfrm>
                <a:prstGeom prst="rect">
                  <a:avLst/>
                </a:prstGeom>
                <a:solidFill>
                  <a:srgbClr val="9DC0DF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4" name="Rectangle 203"/>
                <p:cNvSpPr/>
                <p:nvPr/>
              </p:nvSpPr>
              <p:spPr>
                <a:xfrm rot="16200000" flipV="1">
                  <a:off x="4414637" y="4484248"/>
                  <a:ext cx="118660" cy="118660"/>
                </a:xfrm>
                <a:prstGeom prst="rect">
                  <a:avLst/>
                </a:prstGeom>
                <a:solidFill>
                  <a:srgbClr val="E7E6E6">
                    <a:lumMod val="75000"/>
                  </a:srgbClr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5" name="Rectangle 204"/>
                <p:cNvSpPr/>
                <p:nvPr/>
              </p:nvSpPr>
              <p:spPr>
                <a:xfrm rot="16200000" flipV="1">
                  <a:off x="4296616" y="4484248"/>
                  <a:ext cx="118660" cy="118660"/>
                </a:xfrm>
                <a:prstGeom prst="rect">
                  <a:avLst/>
                </a:prstGeom>
                <a:solidFill>
                  <a:srgbClr val="E0927C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6" name="Rectangle 205"/>
                <p:cNvSpPr/>
                <p:nvPr/>
              </p:nvSpPr>
              <p:spPr>
                <a:xfrm rot="16200000" flipV="1">
                  <a:off x="4533628" y="4601313"/>
                  <a:ext cx="118660" cy="118660"/>
                </a:xfrm>
                <a:prstGeom prst="rect">
                  <a:avLst/>
                </a:prstGeom>
                <a:solidFill>
                  <a:srgbClr val="E0927C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7" name="Rectangle 206"/>
                <p:cNvSpPr/>
                <p:nvPr/>
              </p:nvSpPr>
              <p:spPr>
                <a:xfrm rot="16200000" flipV="1">
                  <a:off x="4414637" y="4601506"/>
                  <a:ext cx="118660" cy="118660"/>
                </a:xfrm>
                <a:prstGeom prst="rect">
                  <a:avLst/>
                </a:prstGeom>
                <a:solidFill>
                  <a:srgbClr val="B1CBE2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8" name="Rectangle 207"/>
                <p:cNvSpPr/>
                <p:nvPr/>
              </p:nvSpPr>
              <p:spPr>
                <a:xfrm rot="16200000" flipV="1">
                  <a:off x="4296616" y="4601507"/>
                  <a:ext cx="118660" cy="118660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9" name="Rectangle 208"/>
                <p:cNvSpPr/>
                <p:nvPr/>
              </p:nvSpPr>
              <p:spPr>
                <a:xfrm rot="16200000" flipV="1">
                  <a:off x="4533269" y="4718558"/>
                  <a:ext cx="118660" cy="118660"/>
                </a:xfrm>
                <a:prstGeom prst="rect">
                  <a:avLst/>
                </a:prstGeom>
                <a:solidFill>
                  <a:srgbClr val="E7E6E6">
                    <a:lumMod val="75000"/>
                  </a:srgbClr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0" name="Rectangle 209"/>
                <p:cNvSpPr/>
                <p:nvPr/>
              </p:nvSpPr>
              <p:spPr>
                <a:xfrm rot="16200000" flipV="1">
                  <a:off x="4414278" y="4718751"/>
                  <a:ext cx="118660" cy="118660"/>
                </a:xfrm>
                <a:prstGeom prst="rect">
                  <a:avLst/>
                </a:prstGeom>
                <a:solidFill>
                  <a:srgbClr val="E0927C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1" name="Rectangle 210"/>
                <p:cNvSpPr/>
                <p:nvPr/>
              </p:nvSpPr>
              <p:spPr>
                <a:xfrm rot="16200000" flipV="1">
                  <a:off x="4533656" y="4835719"/>
                  <a:ext cx="118660" cy="118660"/>
                </a:xfrm>
                <a:prstGeom prst="rect">
                  <a:avLst/>
                </a:prstGeom>
                <a:solidFill>
                  <a:srgbClr val="B1CBE2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2" name="Rectangle 211"/>
                <p:cNvSpPr/>
                <p:nvPr/>
              </p:nvSpPr>
              <p:spPr>
                <a:xfrm rot="16200000" flipV="1">
                  <a:off x="4651433" y="4484054"/>
                  <a:ext cx="118660" cy="118660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3" name="Rectangle 212"/>
                <p:cNvSpPr/>
                <p:nvPr/>
              </p:nvSpPr>
              <p:spPr>
                <a:xfrm rot="16200000" flipV="1">
                  <a:off x="5007105" y="4483859"/>
                  <a:ext cx="118660" cy="118660"/>
                </a:xfrm>
                <a:prstGeom prst="rect">
                  <a:avLst/>
                </a:prstGeom>
                <a:solidFill>
                  <a:srgbClr val="E7E6E6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4" name="Rectangle 213"/>
                <p:cNvSpPr/>
                <p:nvPr/>
              </p:nvSpPr>
              <p:spPr>
                <a:xfrm rot="16200000" flipV="1">
                  <a:off x="4888114" y="4484053"/>
                  <a:ext cx="118660" cy="118660"/>
                </a:xfrm>
                <a:prstGeom prst="rect">
                  <a:avLst/>
                </a:prstGeom>
                <a:solidFill>
                  <a:srgbClr val="E0927C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5" name="Rectangle 214"/>
                <p:cNvSpPr/>
                <p:nvPr/>
              </p:nvSpPr>
              <p:spPr>
                <a:xfrm rot="16200000" flipV="1">
                  <a:off x="4770093" y="4484053"/>
                  <a:ext cx="118660" cy="118660"/>
                </a:xfrm>
                <a:prstGeom prst="rect">
                  <a:avLst/>
                </a:prstGeom>
                <a:solidFill>
                  <a:srgbClr val="E7E6E6">
                    <a:lumMod val="75000"/>
                  </a:srgbClr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6" name="Rectangle 215"/>
                <p:cNvSpPr/>
                <p:nvPr/>
              </p:nvSpPr>
              <p:spPr>
                <a:xfrm rot="16200000" flipV="1">
                  <a:off x="4651433" y="4601312"/>
                  <a:ext cx="118660" cy="118660"/>
                </a:xfrm>
                <a:prstGeom prst="rect">
                  <a:avLst/>
                </a:prstGeom>
                <a:solidFill>
                  <a:srgbClr val="B1CBE2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7" name="Rectangle 216"/>
                <p:cNvSpPr/>
                <p:nvPr/>
              </p:nvSpPr>
              <p:spPr>
                <a:xfrm rot="16200000" flipV="1">
                  <a:off x="5007105" y="4601118"/>
                  <a:ext cx="118660" cy="118660"/>
                </a:xfrm>
                <a:prstGeom prst="rect">
                  <a:avLst/>
                </a:prstGeom>
                <a:solidFill>
                  <a:srgbClr val="E0927C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8" name="Rectangle 217"/>
                <p:cNvSpPr/>
                <p:nvPr/>
              </p:nvSpPr>
              <p:spPr>
                <a:xfrm rot="16200000" flipV="1">
                  <a:off x="4888114" y="4601311"/>
                  <a:ext cx="118660" cy="118660"/>
                </a:xfrm>
                <a:prstGeom prst="rect">
                  <a:avLst/>
                </a:prstGeom>
                <a:solidFill>
                  <a:srgbClr val="E7E6E6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9" name="Rectangle 218"/>
                <p:cNvSpPr/>
                <p:nvPr/>
              </p:nvSpPr>
              <p:spPr>
                <a:xfrm rot="16200000" flipV="1">
                  <a:off x="4770093" y="4601312"/>
                  <a:ext cx="118660" cy="118660"/>
                </a:xfrm>
                <a:prstGeom prst="rect">
                  <a:avLst/>
                </a:prstGeom>
                <a:solidFill>
                  <a:srgbClr val="E0927C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0" name="Rectangle 219"/>
                <p:cNvSpPr/>
                <p:nvPr/>
              </p:nvSpPr>
              <p:spPr>
                <a:xfrm rot="16200000" flipV="1">
                  <a:off x="4651074" y="4718557"/>
                  <a:ext cx="118660" cy="118660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1" name="Rectangle 220"/>
                <p:cNvSpPr/>
                <p:nvPr/>
              </p:nvSpPr>
              <p:spPr>
                <a:xfrm rot="16200000" flipV="1">
                  <a:off x="5006746" y="4718363"/>
                  <a:ext cx="118660" cy="118660"/>
                </a:xfrm>
                <a:prstGeom prst="rect">
                  <a:avLst/>
                </a:prstGeom>
                <a:solidFill>
                  <a:srgbClr val="B1CBE2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2" name="Rectangle 221"/>
                <p:cNvSpPr/>
                <p:nvPr/>
              </p:nvSpPr>
              <p:spPr>
                <a:xfrm rot="16200000" flipV="1">
                  <a:off x="4887755" y="4718556"/>
                  <a:ext cx="118660" cy="118660"/>
                </a:xfrm>
                <a:prstGeom prst="rect">
                  <a:avLst/>
                </a:prstGeom>
                <a:solidFill>
                  <a:srgbClr val="B1CBE2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3" name="Rectangle 222"/>
                <p:cNvSpPr/>
                <p:nvPr/>
              </p:nvSpPr>
              <p:spPr>
                <a:xfrm rot="16200000" flipV="1">
                  <a:off x="4769734" y="4718557"/>
                  <a:ext cx="118660" cy="118660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4" name="Rectangle 223"/>
                <p:cNvSpPr/>
                <p:nvPr/>
              </p:nvSpPr>
              <p:spPr>
                <a:xfrm rot="16200000" flipV="1">
                  <a:off x="4651461" y="4835719"/>
                  <a:ext cx="118660" cy="118660"/>
                </a:xfrm>
                <a:prstGeom prst="rect">
                  <a:avLst/>
                </a:prstGeom>
                <a:solidFill>
                  <a:srgbClr val="E0927C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5" name="Rectangle 224"/>
                <p:cNvSpPr/>
                <p:nvPr/>
              </p:nvSpPr>
              <p:spPr>
                <a:xfrm rot="16200000" flipV="1">
                  <a:off x="5007133" y="4835524"/>
                  <a:ext cx="118660" cy="118660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6" name="Rectangle 225"/>
                <p:cNvSpPr/>
                <p:nvPr/>
              </p:nvSpPr>
              <p:spPr>
                <a:xfrm rot="16200000" flipV="1">
                  <a:off x="4888142" y="4835718"/>
                  <a:ext cx="118660" cy="118660"/>
                </a:xfrm>
                <a:prstGeom prst="rect">
                  <a:avLst/>
                </a:prstGeom>
                <a:solidFill>
                  <a:srgbClr val="E0927C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7" name="Rectangle 226"/>
                <p:cNvSpPr/>
                <p:nvPr/>
              </p:nvSpPr>
              <p:spPr>
                <a:xfrm rot="16200000" flipV="1">
                  <a:off x="4770121" y="4835719"/>
                  <a:ext cx="118660" cy="118660"/>
                </a:xfrm>
                <a:prstGeom prst="rect">
                  <a:avLst/>
                </a:prstGeom>
                <a:solidFill>
                  <a:srgbClr val="E7E6E6">
                    <a:lumMod val="75000"/>
                  </a:srgbClr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8" name="Rectangle 227"/>
                <p:cNvSpPr/>
                <p:nvPr/>
              </p:nvSpPr>
              <p:spPr>
                <a:xfrm rot="16200000" flipV="1">
                  <a:off x="4652647" y="4952770"/>
                  <a:ext cx="118660" cy="118660"/>
                </a:xfrm>
                <a:prstGeom prst="rect">
                  <a:avLst/>
                </a:prstGeom>
                <a:solidFill>
                  <a:srgbClr val="E0927C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9" name="Rectangle 228"/>
                <p:cNvSpPr/>
                <p:nvPr/>
              </p:nvSpPr>
              <p:spPr>
                <a:xfrm rot="16200000" flipV="1">
                  <a:off x="5008319" y="4952575"/>
                  <a:ext cx="118660" cy="118660"/>
                </a:xfrm>
                <a:prstGeom prst="rect">
                  <a:avLst/>
                </a:prstGeom>
                <a:solidFill>
                  <a:srgbClr val="E0927C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0" name="Rectangle 229"/>
                <p:cNvSpPr/>
                <p:nvPr/>
              </p:nvSpPr>
              <p:spPr>
                <a:xfrm rot="16200000" flipV="1">
                  <a:off x="4889328" y="4952769"/>
                  <a:ext cx="118660" cy="118660"/>
                </a:xfrm>
                <a:prstGeom prst="rect">
                  <a:avLst/>
                </a:prstGeom>
                <a:solidFill>
                  <a:srgbClr val="A5A5A5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1" name="Rectangle 230"/>
                <p:cNvSpPr/>
                <p:nvPr/>
              </p:nvSpPr>
              <p:spPr>
                <a:xfrm rot="16200000" flipV="1">
                  <a:off x="4771307" y="4952769"/>
                  <a:ext cx="118660" cy="118660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Rectangle 231"/>
                <p:cNvSpPr/>
                <p:nvPr/>
              </p:nvSpPr>
              <p:spPr>
                <a:xfrm rot="16200000" flipV="1">
                  <a:off x="4889328" y="5070027"/>
                  <a:ext cx="118660" cy="118660"/>
                </a:xfrm>
                <a:prstGeom prst="rect">
                  <a:avLst/>
                </a:prstGeom>
                <a:solidFill>
                  <a:srgbClr val="B1CBE2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Rectangle 232"/>
                <p:cNvSpPr/>
                <p:nvPr/>
              </p:nvSpPr>
              <p:spPr>
                <a:xfrm rot="16200000" flipV="1">
                  <a:off x="4771307" y="5070028"/>
                  <a:ext cx="118660" cy="118660"/>
                </a:xfrm>
                <a:prstGeom prst="rect">
                  <a:avLst/>
                </a:prstGeom>
                <a:solidFill>
                  <a:srgbClr val="E7E6E6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4" name="Rectangle 233"/>
                <p:cNvSpPr/>
                <p:nvPr/>
              </p:nvSpPr>
              <p:spPr>
                <a:xfrm rot="16200000" flipV="1">
                  <a:off x="5007960" y="5187079"/>
                  <a:ext cx="118660" cy="118660"/>
                </a:xfrm>
                <a:prstGeom prst="rect">
                  <a:avLst/>
                </a:prstGeom>
                <a:solidFill>
                  <a:srgbClr val="E0927C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Rectangle 234"/>
                <p:cNvSpPr/>
                <p:nvPr/>
              </p:nvSpPr>
              <p:spPr>
                <a:xfrm rot="16200000" flipV="1">
                  <a:off x="4888969" y="5187272"/>
                  <a:ext cx="118660" cy="118660"/>
                </a:xfrm>
                <a:prstGeom prst="rect">
                  <a:avLst/>
                </a:prstGeom>
                <a:solidFill>
                  <a:srgbClr val="B1CBE2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6" name="Rectangle 235"/>
                <p:cNvSpPr/>
                <p:nvPr/>
              </p:nvSpPr>
              <p:spPr>
                <a:xfrm rot="16200000" flipV="1">
                  <a:off x="5008347" y="5304240"/>
                  <a:ext cx="118660" cy="118660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7" name="Rectangle 236"/>
                <p:cNvSpPr/>
                <p:nvPr/>
              </p:nvSpPr>
              <p:spPr>
                <a:xfrm rot="16200000" flipV="1">
                  <a:off x="5006746" y="5067669"/>
                  <a:ext cx="118660" cy="118660"/>
                </a:xfrm>
                <a:prstGeom prst="rect">
                  <a:avLst/>
                </a:prstGeom>
                <a:solidFill>
                  <a:srgbClr val="E7E6E6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65" name="Group 164"/>
              <p:cNvGrpSpPr/>
              <p:nvPr/>
            </p:nvGrpSpPr>
            <p:grpSpPr>
              <a:xfrm flipH="1" flipV="1">
                <a:off x="4176970" y="4486460"/>
                <a:ext cx="949051" cy="939041"/>
                <a:chOff x="4177956" y="4483859"/>
                <a:chExt cx="949051" cy="939041"/>
              </a:xfrm>
            </p:grpSpPr>
            <p:sp>
              <p:nvSpPr>
                <p:cNvPr id="166" name="Rectangle 165"/>
                <p:cNvSpPr/>
                <p:nvPr/>
              </p:nvSpPr>
              <p:spPr>
                <a:xfrm rot="16200000" flipV="1">
                  <a:off x="4177956" y="4484249"/>
                  <a:ext cx="118660" cy="118660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7" name="Rectangle 166"/>
                <p:cNvSpPr/>
                <p:nvPr/>
              </p:nvSpPr>
              <p:spPr>
                <a:xfrm rot="16200000" flipV="1">
                  <a:off x="4533628" y="4484054"/>
                  <a:ext cx="118660" cy="118660"/>
                </a:xfrm>
                <a:prstGeom prst="rect">
                  <a:avLst/>
                </a:prstGeom>
                <a:solidFill>
                  <a:srgbClr val="E0927C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8" name="Rectangle 167"/>
                <p:cNvSpPr/>
                <p:nvPr/>
              </p:nvSpPr>
              <p:spPr>
                <a:xfrm rot="16200000" flipV="1">
                  <a:off x="4414637" y="4484248"/>
                  <a:ext cx="118660" cy="118660"/>
                </a:xfrm>
                <a:prstGeom prst="rect">
                  <a:avLst/>
                </a:prstGeom>
                <a:solidFill>
                  <a:srgbClr val="E7E6E6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9" name="Rectangle 168"/>
                <p:cNvSpPr/>
                <p:nvPr/>
              </p:nvSpPr>
              <p:spPr>
                <a:xfrm rot="16200000" flipV="1">
                  <a:off x="4296616" y="4484248"/>
                  <a:ext cx="118660" cy="118660"/>
                </a:xfrm>
                <a:prstGeom prst="rect">
                  <a:avLst/>
                </a:prstGeom>
                <a:solidFill>
                  <a:srgbClr val="E0927C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0" name="Rectangle 169"/>
                <p:cNvSpPr/>
                <p:nvPr/>
              </p:nvSpPr>
              <p:spPr>
                <a:xfrm rot="16200000" flipV="1">
                  <a:off x="4533628" y="4601313"/>
                  <a:ext cx="118660" cy="118660"/>
                </a:xfrm>
                <a:prstGeom prst="rect">
                  <a:avLst/>
                </a:prstGeom>
                <a:solidFill>
                  <a:srgbClr val="E7E6E6">
                    <a:lumMod val="75000"/>
                  </a:srgbClr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1" name="Rectangle 170"/>
                <p:cNvSpPr/>
                <p:nvPr/>
              </p:nvSpPr>
              <p:spPr>
                <a:xfrm rot="16200000" flipV="1">
                  <a:off x="4414637" y="4601506"/>
                  <a:ext cx="118660" cy="118660"/>
                </a:xfrm>
                <a:prstGeom prst="rect">
                  <a:avLst/>
                </a:prstGeom>
                <a:solidFill>
                  <a:srgbClr val="B1CBE2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2" name="Rectangle 171"/>
                <p:cNvSpPr/>
                <p:nvPr/>
              </p:nvSpPr>
              <p:spPr>
                <a:xfrm rot="16200000" flipV="1">
                  <a:off x="4296616" y="4601507"/>
                  <a:ext cx="118660" cy="118660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3" name="Rectangle 172"/>
                <p:cNvSpPr/>
                <p:nvPr/>
              </p:nvSpPr>
              <p:spPr>
                <a:xfrm rot="16200000" flipV="1">
                  <a:off x="4533269" y="4718558"/>
                  <a:ext cx="118660" cy="118660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" name="Rectangle 173"/>
                <p:cNvSpPr/>
                <p:nvPr/>
              </p:nvSpPr>
              <p:spPr>
                <a:xfrm rot="16200000" flipV="1">
                  <a:off x="4414278" y="4718751"/>
                  <a:ext cx="118660" cy="118660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" name="Rectangle 174"/>
                <p:cNvSpPr/>
                <p:nvPr/>
              </p:nvSpPr>
              <p:spPr>
                <a:xfrm rot="16200000" flipV="1">
                  <a:off x="4533656" y="4835719"/>
                  <a:ext cx="118660" cy="118660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Rectangle 175"/>
                <p:cNvSpPr/>
                <p:nvPr/>
              </p:nvSpPr>
              <p:spPr>
                <a:xfrm rot="16200000" flipV="1">
                  <a:off x="4651433" y="4484054"/>
                  <a:ext cx="118660" cy="118660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" name="Rectangle 176"/>
                <p:cNvSpPr/>
                <p:nvPr/>
              </p:nvSpPr>
              <p:spPr>
                <a:xfrm rot="16200000" flipV="1">
                  <a:off x="5007105" y="4483859"/>
                  <a:ext cx="118660" cy="118660"/>
                </a:xfrm>
                <a:prstGeom prst="rect">
                  <a:avLst/>
                </a:prstGeom>
                <a:solidFill>
                  <a:srgbClr val="E7E6E6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" name="Rectangle 177"/>
                <p:cNvSpPr/>
                <p:nvPr/>
              </p:nvSpPr>
              <p:spPr>
                <a:xfrm rot="16200000" flipV="1">
                  <a:off x="4888114" y="4484053"/>
                  <a:ext cx="118660" cy="118660"/>
                </a:xfrm>
                <a:prstGeom prst="rect">
                  <a:avLst/>
                </a:prstGeom>
                <a:solidFill>
                  <a:srgbClr val="E0927C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Rectangle 178"/>
                <p:cNvSpPr/>
                <p:nvPr/>
              </p:nvSpPr>
              <p:spPr>
                <a:xfrm rot="16200000" flipV="1">
                  <a:off x="4770093" y="4484053"/>
                  <a:ext cx="118660" cy="118660"/>
                </a:xfrm>
                <a:prstGeom prst="rect">
                  <a:avLst/>
                </a:prstGeom>
                <a:solidFill>
                  <a:srgbClr val="9DC0DF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" name="Rectangle 179"/>
                <p:cNvSpPr/>
                <p:nvPr/>
              </p:nvSpPr>
              <p:spPr>
                <a:xfrm rot="16200000" flipV="1">
                  <a:off x="4651433" y="4601312"/>
                  <a:ext cx="118660" cy="118660"/>
                </a:xfrm>
                <a:prstGeom prst="rect">
                  <a:avLst/>
                </a:prstGeom>
                <a:solidFill>
                  <a:srgbClr val="E0927C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1" name="Rectangle 180"/>
                <p:cNvSpPr/>
                <p:nvPr/>
              </p:nvSpPr>
              <p:spPr>
                <a:xfrm rot="16200000" flipV="1">
                  <a:off x="5007105" y="4601118"/>
                  <a:ext cx="118660" cy="118660"/>
                </a:xfrm>
                <a:prstGeom prst="rect">
                  <a:avLst/>
                </a:prstGeom>
                <a:solidFill>
                  <a:srgbClr val="E0927C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2" name="Rectangle 181"/>
                <p:cNvSpPr/>
                <p:nvPr/>
              </p:nvSpPr>
              <p:spPr>
                <a:xfrm rot="16200000" flipV="1">
                  <a:off x="4888114" y="4601311"/>
                  <a:ext cx="118660" cy="118660"/>
                </a:xfrm>
                <a:prstGeom prst="rect">
                  <a:avLst/>
                </a:prstGeom>
                <a:solidFill>
                  <a:srgbClr val="E7E6E6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3" name="Rectangle 182"/>
                <p:cNvSpPr/>
                <p:nvPr/>
              </p:nvSpPr>
              <p:spPr>
                <a:xfrm rot="16200000" flipV="1">
                  <a:off x="4770093" y="4601312"/>
                  <a:ext cx="118660" cy="118660"/>
                </a:xfrm>
                <a:prstGeom prst="rect">
                  <a:avLst/>
                </a:prstGeom>
                <a:solidFill>
                  <a:srgbClr val="9DC0DF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4" name="Rectangle 183"/>
                <p:cNvSpPr/>
                <p:nvPr/>
              </p:nvSpPr>
              <p:spPr>
                <a:xfrm rot="16200000" flipV="1">
                  <a:off x="4651074" y="4718557"/>
                  <a:ext cx="118660" cy="118660"/>
                </a:xfrm>
                <a:prstGeom prst="rect">
                  <a:avLst/>
                </a:prstGeom>
                <a:solidFill>
                  <a:srgbClr val="E7E6E6">
                    <a:lumMod val="75000"/>
                  </a:srgbClr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Rectangle 184"/>
                <p:cNvSpPr/>
                <p:nvPr/>
              </p:nvSpPr>
              <p:spPr>
                <a:xfrm rot="16200000" flipV="1">
                  <a:off x="5006746" y="4718363"/>
                  <a:ext cx="118660" cy="118660"/>
                </a:xfrm>
                <a:prstGeom prst="rect">
                  <a:avLst/>
                </a:prstGeom>
                <a:solidFill>
                  <a:srgbClr val="E7E6E6">
                    <a:lumMod val="75000"/>
                  </a:srgbClr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6" name="Rectangle 185"/>
                <p:cNvSpPr/>
                <p:nvPr/>
              </p:nvSpPr>
              <p:spPr>
                <a:xfrm rot="16200000" flipV="1">
                  <a:off x="4887755" y="4718556"/>
                  <a:ext cx="118660" cy="118660"/>
                </a:xfrm>
                <a:prstGeom prst="rect">
                  <a:avLst/>
                </a:prstGeom>
                <a:solidFill>
                  <a:srgbClr val="E0927C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7" name="Rectangle 186"/>
                <p:cNvSpPr/>
                <p:nvPr/>
              </p:nvSpPr>
              <p:spPr>
                <a:xfrm rot="16200000" flipV="1">
                  <a:off x="4769734" y="4718557"/>
                  <a:ext cx="118660" cy="118660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8" name="Rectangle 187"/>
                <p:cNvSpPr/>
                <p:nvPr/>
              </p:nvSpPr>
              <p:spPr>
                <a:xfrm rot="16200000" flipV="1">
                  <a:off x="4651461" y="4835719"/>
                  <a:ext cx="118660" cy="118660"/>
                </a:xfrm>
                <a:prstGeom prst="rect">
                  <a:avLst/>
                </a:prstGeom>
                <a:solidFill>
                  <a:srgbClr val="E0927C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9" name="Rectangle 188"/>
                <p:cNvSpPr/>
                <p:nvPr/>
              </p:nvSpPr>
              <p:spPr>
                <a:xfrm rot="16200000" flipV="1">
                  <a:off x="5007133" y="4835524"/>
                  <a:ext cx="118660" cy="118660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0" name="Rectangle 189"/>
                <p:cNvSpPr/>
                <p:nvPr/>
              </p:nvSpPr>
              <p:spPr>
                <a:xfrm rot="16200000" flipV="1">
                  <a:off x="4888142" y="4835718"/>
                  <a:ext cx="118660" cy="118660"/>
                </a:xfrm>
                <a:prstGeom prst="rect">
                  <a:avLst/>
                </a:prstGeom>
                <a:solidFill>
                  <a:srgbClr val="9DC0DF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1" name="Rectangle 190"/>
                <p:cNvSpPr/>
                <p:nvPr/>
              </p:nvSpPr>
              <p:spPr>
                <a:xfrm rot="16200000" flipV="1">
                  <a:off x="4770121" y="4835719"/>
                  <a:ext cx="118660" cy="118660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2" name="Rectangle 191"/>
                <p:cNvSpPr/>
                <p:nvPr/>
              </p:nvSpPr>
              <p:spPr>
                <a:xfrm rot="16200000" flipV="1">
                  <a:off x="4652647" y="4952770"/>
                  <a:ext cx="118660" cy="118660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3" name="Rectangle 192"/>
                <p:cNvSpPr/>
                <p:nvPr/>
              </p:nvSpPr>
              <p:spPr>
                <a:xfrm rot="16200000" flipV="1">
                  <a:off x="5008319" y="4952575"/>
                  <a:ext cx="118660" cy="118660"/>
                </a:xfrm>
                <a:prstGeom prst="rect">
                  <a:avLst/>
                </a:prstGeom>
                <a:solidFill>
                  <a:srgbClr val="9DC0DF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4" name="Rectangle 193"/>
                <p:cNvSpPr/>
                <p:nvPr/>
              </p:nvSpPr>
              <p:spPr>
                <a:xfrm rot="16200000" flipV="1">
                  <a:off x="4889328" y="4952769"/>
                  <a:ext cx="118660" cy="118660"/>
                </a:xfrm>
                <a:prstGeom prst="rect">
                  <a:avLst/>
                </a:prstGeom>
                <a:solidFill>
                  <a:srgbClr val="E0927C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5" name="Rectangle 194"/>
                <p:cNvSpPr/>
                <p:nvPr/>
              </p:nvSpPr>
              <p:spPr>
                <a:xfrm rot="16200000" flipV="1">
                  <a:off x="4771307" y="4952769"/>
                  <a:ext cx="118660" cy="118660"/>
                </a:xfrm>
                <a:prstGeom prst="rect">
                  <a:avLst/>
                </a:prstGeom>
                <a:solidFill>
                  <a:srgbClr val="E7E6E6">
                    <a:lumMod val="75000"/>
                  </a:srgbClr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6" name="Rectangle 195"/>
                <p:cNvSpPr/>
                <p:nvPr/>
              </p:nvSpPr>
              <p:spPr>
                <a:xfrm rot="16200000" flipV="1">
                  <a:off x="4889328" y="5070027"/>
                  <a:ext cx="118660" cy="118660"/>
                </a:xfrm>
                <a:prstGeom prst="rect">
                  <a:avLst/>
                </a:prstGeom>
                <a:solidFill>
                  <a:srgbClr val="9DC0DF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7" name="Rectangle 196"/>
                <p:cNvSpPr/>
                <p:nvPr/>
              </p:nvSpPr>
              <p:spPr>
                <a:xfrm rot="16200000" flipV="1">
                  <a:off x="4771307" y="5070028"/>
                  <a:ext cx="118660" cy="118660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8" name="Rectangle 197"/>
                <p:cNvSpPr/>
                <p:nvPr/>
              </p:nvSpPr>
              <p:spPr>
                <a:xfrm rot="16200000" flipV="1">
                  <a:off x="5007960" y="5187079"/>
                  <a:ext cx="118660" cy="118660"/>
                </a:xfrm>
                <a:prstGeom prst="rect">
                  <a:avLst/>
                </a:prstGeom>
                <a:solidFill>
                  <a:srgbClr val="E0927C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9" name="Rectangle 198"/>
                <p:cNvSpPr/>
                <p:nvPr/>
              </p:nvSpPr>
              <p:spPr>
                <a:xfrm rot="16200000" flipV="1">
                  <a:off x="4888969" y="5187272"/>
                  <a:ext cx="118660" cy="118660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Rectangle 199"/>
                <p:cNvSpPr/>
                <p:nvPr/>
              </p:nvSpPr>
              <p:spPr>
                <a:xfrm rot="16200000" flipV="1">
                  <a:off x="5008347" y="5304240"/>
                  <a:ext cx="118660" cy="118660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1" name="Rectangle 200"/>
                <p:cNvSpPr/>
                <p:nvPr/>
              </p:nvSpPr>
              <p:spPr>
                <a:xfrm rot="16200000" flipV="1">
                  <a:off x="5006746" y="5067669"/>
                  <a:ext cx="118660" cy="118660"/>
                </a:xfrm>
                <a:prstGeom prst="rect">
                  <a:avLst/>
                </a:prstGeom>
                <a:solidFill>
                  <a:srgbClr val="E7E6E6">
                    <a:lumMod val="75000"/>
                  </a:srgbClr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0" name="Subtitle 2"/>
              <p:cNvSpPr txBox="1">
                <a:spLocks/>
              </p:cNvSpPr>
              <p:nvPr/>
            </p:nvSpPr>
            <p:spPr bwMode="auto">
              <a:xfrm>
                <a:off x="161747" y="2715892"/>
                <a:ext cx="8688270" cy="31510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32" tIns="45716" rIns="91432" bIns="45716" numCol="1" anchor="t" anchorCtr="0" compatLnSpc="1">
                <a:prstTxWarp prst="textNoShape">
                  <a:avLst/>
                </a:prstTxWarp>
                <a:noAutofit/>
              </a:bodyPr>
              <a:lstStyle>
                <a:lvl1pPr marL="257175" indent="-25717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defRPr sz="1800" b="1">
                    <a:solidFill>
                      <a:schemeClr val="bg2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557213" indent="-214313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753FCE"/>
                  </a:buClr>
                  <a:buSzPct val="70000"/>
                  <a:buFont typeface="Wingdings" pitchFamily="2" charset="2"/>
                  <a:buChar char="n"/>
                  <a:defRPr sz="1800" b="1">
                    <a:solidFill>
                      <a:schemeClr val="bg2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857250" indent="-17145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buFont typeface="Wingdings" pitchFamily="2" charset="2"/>
                  <a:buChar char="n"/>
                  <a:defRPr sz="1500" b="1">
                    <a:solidFill>
                      <a:schemeClr val="bg2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200150" indent="-17145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FFCC00"/>
                  </a:buClr>
                  <a:buSzPct val="70000"/>
                  <a:buFont typeface="Wingdings" pitchFamily="2" charset="2"/>
                  <a:buChar char="n"/>
                  <a:defRPr sz="1500" b="1">
                    <a:solidFill>
                      <a:schemeClr val="bg2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1543050" indent="-17145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82D75"/>
                  </a:buClr>
                  <a:buSzPct val="70000"/>
                  <a:buFont typeface="Wingdings" pitchFamily="2" charset="2"/>
                  <a:buChar char="n"/>
                  <a:defRPr b="1">
                    <a:solidFill>
                      <a:schemeClr val="bg2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1885950" indent="-17145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1500" b="1">
                    <a:solidFill>
                      <a:schemeClr val="tx1"/>
                    </a:solidFill>
                    <a:latin typeface="+mn-lt"/>
                  </a:defRPr>
                </a:lvl6pPr>
                <a:lvl7pPr marL="2228850" indent="-17145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1500" b="1">
                    <a:solidFill>
                      <a:schemeClr val="tx1"/>
                    </a:solidFill>
                    <a:latin typeface="+mn-lt"/>
                  </a:defRPr>
                </a:lvl7pPr>
                <a:lvl8pPr marL="2571750" indent="-17145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1500" b="1">
                    <a:solidFill>
                      <a:schemeClr val="tx1"/>
                    </a:solidFill>
                    <a:latin typeface="+mn-lt"/>
                  </a:defRPr>
                </a:lvl8pPr>
                <a:lvl9pPr marL="2914650" indent="-17145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1500" b="1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514350" lvl="1" indent="-257175"/>
                <a:r>
                  <a:rPr lang="en-US" sz="2000" dirty="0">
                    <a:ea typeface="Geneva" pitchFamily="123" charset="-128"/>
                  </a:rPr>
                  <a:t>Mean </a:t>
                </a:r>
                <a:r>
                  <a:rPr lang="en-US" sz="2000" dirty="0" err="1">
                    <a:ea typeface="Geneva" pitchFamily="123" charset="-128"/>
                  </a:rPr>
                  <a:t>timecourse</a:t>
                </a:r>
                <a:r>
                  <a:rPr lang="en-US" sz="2000" dirty="0">
                    <a:ea typeface="Geneva" pitchFamily="123" charset="-128"/>
                  </a:rPr>
                  <a:t> per ROI computed </a:t>
                </a:r>
              </a:p>
              <a:p>
                <a:pPr marL="514350" lvl="1" indent="-257175"/>
                <a:r>
                  <a:rPr lang="en-US" sz="2000" dirty="0">
                    <a:ea typeface="Geneva" pitchFamily="123" charset="-128"/>
                  </a:rPr>
                  <a:t>7 different atlases used to </a:t>
                </a:r>
                <a:r>
                  <a:rPr lang="en-US" sz="2000" dirty="0" err="1">
                    <a:ea typeface="Geneva" pitchFamily="123" charset="-128"/>
                  </a:rPr>
                  <a:t>parcellate</a:t>
                </a:r>
                <a:r>
                  <a:rPr lang="en-US" sz="2000" dirty="0">
                    <a:ea typeface="Geneva" pitchFamily="123" charset="-128"/>
                  </a:rPr>
                  <a:t> each </a:t>
                </a:r>
                <a:r>
                  <a:rPr lang="en-US" sz="2000" dirty="0" err="1">
                    <a:ea typeface="Geneva" pitchFamily="123" charset="-128"/>
                  </a:rPr>
                  <a:t>rs</a:t>
                </a:r>
                <a:r>
                  <a:rPr lang="en-US" sz="2000" dirty="0">
                    <a:ea typeface="Geneva" pitchFamily="123" charset="-128"/>
                  </a:rPr>
                  <a:t>-fMRI scan </a:t>
                </a:r>
              </a:p>
              <a:p>
                <a:pPr marL="814387" lvl="2" indent="-257175"/>
                <a:r>
                  <a:rPr lang="en-US" sz="1600" dirty="0">
                    <a:ea typeface="Geneva" pitchFamily="123" charset="-128"/>
                  </a:rPr>
                  <a:t>Compare performance across </a:t>
                </a:r>
                <a:r>
                  <a:rPr lang="en-US" sz="1600" dirty="0" err="1">
                    <a:ea typeface="Geneva" pitchFamily="123" charset="-128"/>
                  </a:rPr>
                  <a:t>parcellation</a:t>
                </a:r>
                <a:r>
                  <a:rPr lang="en-US" sz="1600" dirty="0">
                    <a:ea typeface="Geneva" pitchFamily="123" charset="-128"/>
                  </a:rPr>
                  <a:t> strategies and granularity</a:t>
                </a:r>
              </a:p>
              <a:p>
                <a:pPr marL="514350" lvl="1" indent="-257175" defTabSz="914400"/>
                <a:r>
                  <a:rPr lang="en-US" sz="2000" kern="0" dirty="0">
                    <a:ea typeface="Geneva" pitchFamily="123" charset="-128"/>
                  </a:rPr>
                  <a:t>Connectivity between ROI pairs via Tangent Space Embedding</a:t>
                </a:r>
                <a:r>
                  <a:rPr lang="en-US" sz="2000" kern="0" baseline="30000" dirty="0">
                    <a:ea typeface="Geneva" pitchFamily="123" charset="-128"/>
                  </a:rPr>
                  <a:t>1</a:t>
                </a:r>
                <a:r>
                  <a:rPr lang="en-US" sz="2000" kern="0" dirty="0">
                    <a:ea typeface="Geneva" pitchFamily="123" charset="-128"/>
                  </a:rPr>
                  <a:t>:</a:t>
                </a:r>
              </a:p>
              <a:p>
                <a:pPr marL="257175" lvl="1" indent="0" defTabSz="914400">
                  <a:buFont typeface="Wingdings" pitchFamily="2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kern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US" sz="2400" i="1" ker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sz="2400" i="1" ker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kern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US" sz="2400" i="1" ker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sz="2400" i="1" ker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 ker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i="1" ker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kern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US" sz="2400" i="1" ker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sz="2000" kern="0" dirty="0">
                  <a:ea typeface="Geneva" pitchFamily="123" charset="-128"/>
                </a:endParaRPr>
              </a:p>
              <a:p>
                <a:pPr marL="257175" lvl="1" indent="0" defTabSz="914400">
                  <a:buFont typeface="Wingdings" pitchFamily="2" charset="2"/>
                  <a:buNone/>
                </a:pPr>
                <a:endParaRPr lang="en-US" sz="2000" kern="0" dirty="0">
                  <a:ea typeface="Geneva" pitchFamily="123" charset="-128"/>
                </a:endParaRPr>
              </a:p>
              <a:p>
                <a:pPr marL="257175" lvl="1" indent="0" defTabSz="914400">
                  <a:buFont typeface="Wingdings" pitchFamily="2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i="1" kern="0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acc>
                      <m:r>
                        <a:rPr lang="en-US" sz="2000" i="1" kern="0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"/>
                          <m:endChr m:val=""/>
                          <m:ctrlPr>
                            <a:rPr lang="en-US" sz="2000" i="1" kern="0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US" sz="2000" i="1" kern="0" dirty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US" sz="2000" i="1" kern="0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 kern="0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000" i="1" kern="0" dirty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den>
                              </m:f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sz="2000" i="1" kern="0" dirty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000" i="1" kern="0" dirty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  <m:sup/>
                                <m:e>
                                  <m:r>
                                    <a:rPr lang="en-US" sz="2000" i="1" kern="0" dirty="0">
                                      <a:latin typeface="Cambria Math" panose="02040503050406030204" pitchFamily="18" charset="0"/>
                                    </a:rPr>
                                    <m:t>||</m:t>
                                  </m:r>
                                  <m:r>
                                    <a:rPr lang="en-US" sz="2000" i="1" kern="0" dirty="0">
                                      <a:latin typeface="Cambria Math" panose="02040503050406030204" pitchFamily="18" charset="0"/>
                                    </a:rPr>
                                    <m:t>𝑉𝑒𝑐</m:t>
                                  </m:r>
                                  <m:r>
                                    <a:rPr lang="en-US" sz="2000" i="1" kern="0" dirty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</m:e>
                              </m:nary>
                              <m:acc>
                                <m:accPr>
                                  <m:chr m:val="̂"/>
                                  <m:ctrlPr>
                                    <a:rPr lang="en-US" sz="2000" i="1" kern="0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2000" i="1" kern="0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 kern="0" dirty="0">
                                          <a:latin typeface="Cambria Math" panose="02040503050406030204" pitchFamily="18" charset="0"/>
                                        </a:rPr>
                                        <m:t>dΣ</m:t>
                                      </m:r>
                                    </m:e>
                                    <m:sub>
                                      <m:r>
                                        <a:rPr lang="en-US" sz="2000" i="1" kern="0" dirty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US" sz="2000" i="1" kern="0" dirty="0">
                                  <a:latin typeface="Cambria Math" panose="02040503050406030204" pitchFamily="18" charset="0"/>
                                </a:rPr>
                                <m:t>)|</m:t>
                              </m:r>
                              <m:sSubSup>
                                <m:sSubSupPr>
                                  <m:ctrlPr>
                                    <a:rPr lang="en-US" sz="2000" i="1" kern="0" dirty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 kern="0" dirty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</m:e>
                                <m:sub>
                                  <m:r>
                                    <a:rPr lang="en-US" sz="2000" i="1" kern="0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2000" i="1" kern="0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rad>
                        </m:e>
                      </m:d>
                    </m:oMath>
                  </m:oMathPara>
                </a14:m>
                <a:endParaRPr lang="en-US" sz="2000" kern="0" dirty="0">
                  <a:ea typeface="Geneva" pitchFamily="123" charset="-128"/>
                </a:endParaRPr>
              </a:p>
              <a:p>
                <a:pPr marL="257175" lvl="1" indent="0" defTabSz="914400">
                  <a:buFont typeface="Wingdings" pitchFamily="2" charset="2"/>
                  <a:buNone/>
                </a:pPr>
                <a:endParaRPr lang="en-US" sz="2000" kern="0" dirty="0">
                  <a:ea typeface="Geneva" pitchFamily="123" charset="-128"/>
                </a:endParaRPr>
              </a:p>
              <a:p>
                <a:pPr marL="542925" lvl="1" indent="-285750"/>
                <a:r>
                  <a:rPr lang="en-US" sz="2000" dirty="0">
                    <a:ea typeface="Geneva" pitchFamily="123" charset="-128"/>
                  </a:rPr>
                  <a:t>TSE more accurately reflects subject-specific inter-regional correlations compared to alternatives: Pearson’s R, Partial Correlation</a:t>
                </a:r>
              </a:p>
            </p:txBody>
          </p:sp>
        </mc:Choice>
        <mc:Fallback xmlns="">
          <p:sp>
            <p:nvSpPr>
              <p:cNvPr id="240" name="Subtit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747" y="2715892"/>
                <a:ext cx="8688270" cy="3151012"/>
              </a:xfrm>
              <a:prstGeom prst="rect">
                <a:avLst/>
              </a:prstGeom>
              <a:blipFill>
                <a:blip r:embed="rId4"/>
                <a:stretch>
                  <a:fillRect t="-969" b="-3294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1" name="Slide Number Placeholder 7"/>
          <p:cNvSpPr txBox="1">
            <a:spLocks/>
          </p:cNvSpPr>
          <p:nvPr/>
        </p:nvSpPr>
        <p:spPr bwMode="auto">
          <a:xfrm>
            <a:off x="6629400" y="6400800"/>
            <a:ext cx="2133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900" b="1" kern="120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4E711801-F76F-40E5-A636-1030BA5CAC6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787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737" y="122238"/>
            <a:ext cx="8355012" cy="563562"/>
          </a:xfrm>
        </p:spPr>
        <p:txBody>
          <a:bodyPr>
            <a:normAutofit/>
          </a:bodyPr>
          <a:lstStyle/>
          <a:p>
            <a:pPr algn="l"/>
            <a:r>
              <a:rPr lang="en-US" sz="2700" dirty="0">
                <a:solidFill>
                  <a:schemeClr val="bg2">
                    <a:lumMod val="25000"/>
                  </a:schemeClr>
                </a:solidFill>
              </a:rPr>
              <a:t>Classical ML models and </a:t>
            </a:r>
            <a:r>
              <a:rPr lang="en-US" sz="2700" dirty="0" err="1">
                <a:solidFill>
                  <a:schemeClr val="bg2">
                    <a:lumMod val="25000"/>
                  </a:schemeClr>
                </a:solidFill>
              </a:rPr>
              <a:t>hyperparameters</a:t>
            </a:r>
            <a:endParaRPr lang="en-US" sz="27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66010" y="791980"/>
            <a:ext cx="8382000" cy="5486400"/>
          </a:xfrm>
        </p:spPr>
        <p:txBody>
          <a:bodyPr>
            <a:noAutofit/>
          </a:bodyPr>
          <a:lstStyle/>
          <a:p>
            <a:pPr marL="514350" lvl="1" indent="-257175"/>
            <a:r>
              <a:rPr lang="en-US" dirty="0">
                <a:ea typeface="Geneva" pitchFamily="123" charset="-128"/>
              </a:rPr>
              <a:t>Shallow Nonlinear models evaluated:</a:t>
            </a:r>
          </a:p>
          <a:p>
            <a:pPr marL="514350" lvl="1" indent="-257175"/>
            <a:endParaRPr lang="en-US" dirty="0">
              <a:ea typeface="Geneva" pitchFamily="123" charset="-128"/>
            </a:endParaRPr>
          </a:p>
          <a:p>
            <a:pPr marL="514350" lvl="1" indent="-257175"/>
            <a:endParaRPr lang="en-US" dirty="0">
              <a:ea typeface="Geneva" pitchFamily="123" charset="-128"/>
            </a:endParaRPr>
          </a:p>
          <a:p>
            <a:pPr marL="514350" lvl="1" indent="-257175"/>
            <a:endParaRPr lang="en-US" dirty="0">
              <a:ea typeface="Geneva" pitchFamily="123" charset="-128"/>
            </a:endParaRPr>
          </a:p>
          <a:p>
            <a:pPr marL="514350" lvl="1" indent="-257175"/>
            <a:endParaRPr lang="en-US" dirty="0">
              <a:ea typeface="Geneva" pitchFamily="123" charset="-128"/>
            </a:endParaRPr>
          </a:p>
          <a:p>
            <a:pPr marL="514350" lvl="1" indent="-257175"/>
            <a:endParaRPr lang="en-US" dirty="0">
              <a:ea typeface="Geneva" pitchFamily="123" charset="-128"/>
            </a:endParaRPr>
          </a:p>
          <a:p>
            <a:pPr marL="514350" lvl="1" indent="-257175"/>
            <a:endParaRPr lang="en-US" dirty="0">
              <a:ea typeface="Geneva" pitchFamily="123" charset="-128"/>
            </a:endParaRPr>
          </a:p>
          <a:p>
            <a:pPr marL="514350" lvl="1" indent="-257175"/>
            <a:endParaRPr lang="en-US" dirty="0">
              <a:ea typeface="Geneva" pitchFamily="123" charset="-128"/>
            </a:endParaRPr>
          </a:p>
          <a:p>
            <a:pPr marL="514350" lvl="1" indent="-257175"/>
            <a:endParaRPr lang="en-US" dirty="0">
              <a:ea typeface="Geneva" pitchFamily="123" charset="-128"/>
            </a:endParaRPr>
          </a:p>
          <a:p>
            <a:pPr marL="514350" lvl="1" indent="-257175"/>
            <a:endParaRPr lang="en-US" dirty="0">
              <a:ea typeface="Geneva" pitchFamily="123" charset="-128"/>
            </a:endParaRPr>
          </a:p>
          <a:p>
            <a:pPr marL="514350" lvl="1" indent="-257175"/>
            <a:endParaRPr lang="en-US" dirty="0">
              <a:ea typeface="Geneva" pitchFamily="123" charset="-128"/>
            </a:endParaRPr>
          </a:p>
          <a:p>
            <a:pPr marL="514350" lvl="1" indent="-257175"/>
            <a:endParaRPr lang="en-US" dirty="0">
              <a:ea typeface="Geneva" pitchFamily="123" charset="-128"/>
            </a:endParaRPr>
          </a:p>
          <a:p>
            <a:pPr marL="514350" lvl="1" indent="-257175"/>
            <a:r>
              <a:rPr lang="en-US" dirty="0">
                <a:ea typeface="Geneva" pitchFamily="123" charset="-128"/>
              </a:rPr>
              <a:t>Shallow Linear models evaluated: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7709029" y="4916814"/>
            <a:ext cx="1188720" cy="1732614"/>
          </a:xfrm>
        </p:spPr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t>1 [Minsky 1961, Proc. IRE]</a:t>
            </a:r>
          </a:p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t>2 [</a:t>
            </a:r>
            <a:r>
              <a:rPr kumimoji="0" lang="en-US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t>Breiman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t> 2001, Machine Learning] </a:t>
            </a:r>
          </a:p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t>3 [Freund 1997, Journal of Computer and System Sciences]</a:t>
            </a:r>
          </a:p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t>4 [Mason 1999, Advances in Neural Information Processing Systems]</a:t>
            </a:r>
          </a:p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t>5 [</a:t>
            </a:r>
            <a:r>
              <a:rPr kumimoji="0" lang="en-US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t>Smola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t> 2004, Statistics and Computing]</a:t>
            </a:r>
          </a:p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t>15</a:t>
            </a:r>
          </a:p>
        </p:txBody>
      </p:sp>
      <p:sp>
        <p:nvSpPr>
          <p:cNvPr id="4" name="AutoShape 6" descr="Image result for machine learnin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5" name="AutoShape 8" descr="Image result for machine learning"/>
          <p:cNvSpPr>
            <a:spLocks noChangeAspect="1" noChangeArrowheads="1"/>
          </p:cNvSpPr>
          <p:nvPr/>
        </p:nvSpPr>
        <p:spPr bwMode="auto">
          <a:xfrm>
            <a:off x="1373981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6" name="AutoShape 10" descr="Image result for machine learning"/>
          <p:cNvSpPr>
            <a:spLocks noChangeAspect="1" noChangeArrowheads="1"/>
          </p:cNvSpPr>
          <p:nvPr/>
        </p:nvSpPr>
        <p:spPr bwMode="auto">
          <a:xfrm>
            <a:off x="1488281" y="9775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graphicFrame>
        <p:nvGraphicFramePr>
          <p:cNvPr id="9" name="Content Placeholder 4"/>
          <p:cNvGraphicFramePr>
            <a:graphicFrameLocks/>
          </p:cNvGraphicFramePr>
          <p:nvPr/>
        </p:nvGraphicFramePr>
        <p:xfrm>
          <a:off x="122664" y="1163028"/>
          <a:ext cx="8960376" cy="291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3396">
                  <a:extLst>
                    <a:ext uri="{9D8B030D-6E8A-4147-A177-3AD203B41FA5}">
                      <a16:colId xmlns:a16="http://schemas.microsoft.com/office/drawing/2014/main" val="2587214498"/>
                    </a:ext>
                  </a:extLst>
                </a:gridCol>
                <a:gridCol w="1493396">
                  <a:extLst>
                    <a:ext uri="{9D8B030D-6E8A-4147-A177-3AD203B41FA5}">
                      <a16:colId xmlns:a16="http://schemas.microsoft.com/office/drawing/2014/main" val="856979978"/>
                    </a:ext>
                  </a:extLst>
                </a:gridCol>
                <a:gridCol w="1493396">
                  <a:extLst>
                    <a:ext uri="{9D8B030D-6E8A-4147-A177-3AD203B41FA5}">
                      <a16:colId xmlns:a16="http://schemas.microsoft.com/office/drawing/2014/main" val="1903525658"/>
                    </a:ext>
                  </a:extLst>
                </a:gridCol>
                <a:gridCol w="1493396">
                  <a:extLst>
                    <a:ext uri="{9D8B030D-6E8A-4147-A177-3AD203B41FA5}">
                      <a16:colId xmlns:a16="http://schemas.microsoft.com/office/drawing/2014/main" val="3079309227"/>
                    </a:ext>
                  </a:extLst>
                </a:gridCol>
                <a:gridCol w="1493396">
                  <a:extLst>
                    <a:ext uri="{9D8B030D-6E8A-4147-A177-3AD203B41FA5}">
                      <a16:colId xmlns:a16="http://schemas.microsoft.com/office/drawing/2014/main" val="363611953"/>
                    </a:ext>
                  </a:extLst>
                </a:gridCol>
                <a:gridCol w="1493396">
                  <a:extLst>
                    <a:ext uri="{9D8B030D-6E8A-4147-A177-3AD203B41FA5}">
                      <a16:colId xmlns:a16="http://schemas.microsoft.com/office/drawing/2014/main" val="1361974628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Naïve Bayes</a:t>
                      </a:r>
                      <a:r>
                        <a:rPr lang="en-US" sz="18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Random Forest</a:t>
                      </a:r>
                      <a:r>
                        <a:rPr lang="en-US" sz="18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Extremely Random Trees</a:t>
                      </a:r>
                      <a:r>
                        <a:rPr lang="en-US" sz="18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Adaptive Boosting</a:t>
                      </a:r>
                      <a:r>
                        <a:rPr lang="en-US" sz="18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Gradient Boosting</a:t>
                      </a:r>
                      <a:r>
                        <a:rPr lang="en-US" sz="18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SVM (RBF) Gaussian</a:t>
                      </a:r>
                      <a:r>
                        <a:rPr lang="en-US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Kernel</a:t>
                      </a:r>
                      <a:r>
                        <a:rPr lang="en-US" sz="18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00656654"/>
                  </a:ext>
                </a:extLst>
              </a:tr>
              <a:tr h="13487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hyperparameters</a:t>
                      </a:r>
                    </a:p>
                    <a:p>
                      <a:r>
                        <a:rPr lang="en-US" sz="16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Scikit</a:t>
                      </a:r>
                      <a:r>
                        <a:rPr lang="en-US" sz="1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-Learn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Estimators: [50,5000]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 Nodes: [5,50]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Scikit</a:t>
                      </a:r>
                      <a:r>
                        <a:rPr lang="en-US" sz="1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-Learn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Estimators:</a:t>
                      </a:r>
                      <a:r>
                        <a:rPr lang="en-US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[50,5000]</a:t>
                      </a:r>
                    </a:p>
                    <a:p>
                      <a:r>
                        <a:rPr lang="en-US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 Nodes: [5,50]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Scikit</a:t>
                      </a:r>
                      <a:r>
                        <a:rPr lang="en-US" sz="1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-Learn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Estimators: [20, 2000]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Learning rate:</a:t>
                      </a:r>
                      <a:r>
                        <a:rPr lang="en-US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[0.1, 0.9]</a:t>
                      </a:r>
                      <a:r>
                        <a:rPr lang="en-US" sz="1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Scikit</a:t>
                      </a:r>
                      <a:r>
                        <a:rPr lang="en-US" sz="1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-Learn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Estimators: [5, 5000]</a:t>
                      </a:r>
                    </a:p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 depth: [1,10]</a:t>
                      </a:r>
                    </a:p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Subsampling fraction per tree;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[0.2,1]</a:t>
                      </a:r>
                    </a:p>
                    <a:p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Learning rate:[0.01,1]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Scikit</a:t>
                      </a:r>
                      <a:r>
                        <a:rPr lang="en-US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-Learn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C: [0.0001,10000]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 iterations: [10000, 100000]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Gamma: [0.01, 100]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Scikit</a:t>
                      </a:r>
                      <a:r>
                        <a:rPr lang="en-US" sz="1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-Learn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29454295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22664" y="4484887"/>
          <a:ext cx="7518822" cy="181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6274">
                  <a:extLst>
                    <a:ext uri="{9D8B030D-6E8A-4147-A177-3AD203B41FA5}">
                      <a16:colId xmlns:a16="http://schemas.microsoft.com/office/drawing/2014/main" val="2024760357"/>
                    </a:ext>
                  </a:extLst>
                </a:gridCol>
                <a:gridCol w="2506274">
                  <a:extLst>
                    <a:ext uri="{9D8B030D-6E8A-4147-A177-3AD203B41FA5}">
                      <a16:colId xmlns:a16="http://schemas.microsoft.com/office/drawing/2014/main" val="577178444"/>
                    </a:ext>
                  </a:extLst>
                </a:gridCol>
                <a:gridCol w="2506274">
                  <a:extLst>
                    <a:ext uri="{9D8B030D-6E8A-4147-A177-3AD203B41FA5}">
                      <a16:colId xmlns:a16="http://schemas.microsoft.com/office/drawing/2014/main" val="1249506579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SVM with Linear Kernel</a:t>
                      </a:r>
                      <a:r>
                        <a:rPr lang="en-US" sz="18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Logistic Regression with Lasso Regularization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Logistic Regression with Ridge</a:t>
                      </a:r>
                      <a:r>
                        <a:rPr lang="en-US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Regularization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714914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C: [0.0001,10000]</a:t>
                      </a:r>
                    </a:p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 iterations: [10000, 100000]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Scikit</a:t>
                      </a:r>
                      <a:r>
                        <a:rPr lang="en-US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-Learn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C: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[0.0001, 1000]</a:t>
                      </a:r>
                    </a:p>
                    <a:p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Maximum iterations: [1000,10000]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Scikit</a:t>
                      </a:r>
                      <a:r>
                        <a:rPr lang="en-US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-Learn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C: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[0.0001, 1000]</a:t>
                      </a:r>
                    </a:p>
                    <a:p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Maximum iterations: [1000,10000]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Scikit</a:t>
                      </a:r>
                      <a:r>
                        <a:rPr lang="en-US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-Learn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15081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25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737" y="122238"/>
            <a:ext cx="8355012" cy="563562"/>
          </a:xfrm>
        </p:spPr>
        <p:txBody>
          <a:bodyPr>
            <a:normAutofit/>
          </a:bodyPr>
          <a:lstStyle/>
          <a:p>
            <a:pPr algn="l"/>
            <a:r>
              <a:rPr lang="en-US" sz="2700" dirty="0">
                <a:solidFill>
                  <a:schemeClr val="bg2">
                    <a:lumMod val="25000"/>
                  </a:schemeClr>
                </a:solidFill>
              </a:rPr>
              <a:t>Deep learning models and </a:t>
            </a:r>
            <a:r>
              <a:rPr lang="en-US" sz="2700" dirty="0" err="1">
                <a:solidFill>
                  <a:schemeClr val="bg2">
                    <a:lumMod val="25000"/>
                  </a:schemeClr>
                </a:solidFill>
              </a:rPr>
              <a:t>hyperparameters</a:t>
            </a:r>
            <a:endParaRPr lang="en-US" sz="27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81000" y="4533304"/>
            <a:ext cx="8382000" cy="1164788"/>
          </a:xfrm>
        </p:spPr>
        <p:txBody>
          <a:bodyPr>
            <a:noAutofit/>
          </a:bodyPr>
          <a:lstStyle/>
          <a:p>
            <a:pPr marL="514350" lvl="1" indent="-257175"/>
            <a:r>
              <a:rPr lang="en-US" sz="2000" dirty="0">
                <a:ea typeface="Geneva" pitchFamily="123" charset="-128"/>
              </a:rPr>
              <a:t>Optimizer: </a:t>
            </a:r>
            <a:r>
              <a:rPr lang="en-US" sz="2000" dirty="0" err="1">
                <a:ea typeface="Geneva" pitchFamily="123" charset="-128"/>
              </a:rPr>
              <a:t>Nesterov</a:t>
            </a:r>
            <a:r>
              <a:rPr lang="en-US" sz="2000" dirty="0">
                <a:ea typeface="Geneva" pitchFamily="123" charset="-128"/>
              </a:rPr>
              <a:t> ADAM</a:t>
            </a:r>
          </a:p>
          <a:p>
            <a:pPr marL="514350" lvl="1" indent="-257175"/>
            <a:r>
              <a:rPr lang="en-US" sz="2000" dirty="0">
                <a:ea typeface="Geneva" pitchFamily="123" charset="-128"/>
              </a:rPr>
              <a:t>Batch Size: 128</a:t>
            </a:r>
          </a:p>
          <a:p>
            <a:pPr marL="514350" lvl="1" indent="-257175"/>
            <a:r>
              <a:rPr lang="en-US" sz="2000" dirty="0">
                <a:ea typeface="Geneva" pitchFamily="123" charset="-128"/>
              </a:rPr>
              <a:t>Early stopping</a:t>
            </a:r>
          </a:p>
          <a:p>
            <a:pPr marL="514350" lvl="1" indent="-257175"/>
            <a:r>
              <a:rPr lang="en-US" sz="2000" dirty="0">
                <a:ea typeface="Geneva" pitchFamily="123" charset="-128"/>
              </a:rPr>
              <a:t>Binary cross-entropy loss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080166" y="6400800"/>
            <a:ext cx="2682834" cy="249382"/>
          </a:xfrm>
        </p:spPr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t>1 [</a:t>
            </a:r>
            <a:r>
              <a:rPr kumimoji="0" 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t>Rumelhart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t> 1986, Nature]</a:t>
            </a:r>
          </a:p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t>2 [Sepp 1997, Neural Computation]</a:t>
            </a:r>
          </a:p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t>3 [Kawahara 2017, Neuroimage]</a:t>
            </a:r>
          </a:p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t>16</a:t>
            </a:r>
          </a:p>
        </p:txBody>
      </p:sp>
      <p:sp>
        <p:nvSpPr>
          <p:cNvPr id="4" name="AutoShape 6" descr="Image result for machine learnin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5" name="AutoShape 8" descr="Image result for machine learning"/>
          <p:cNvSpPr>
            <a:spLocks noChangeAspect="1" noChangeArrowheads="1"/>
          </p:cNvSpPr>
          <p:nvPr/>
        </p:nvSpPr>
        <p:spPr bwMode="auto">
          <a:xfrm>
            <a:off x="1373981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6" name="AutoShape 10" descr="Image result for machine learning"/>
          <p:cNvSpPr>
            <a:spLocks noChangeAspect="1" noChangeArrowheads="1"/>
          </p:cNvSpPr>
          <p:nvPr/>
        </p:nvSpPr>
        <p:spPr bwMode="auto">
          <a:xfrm>
            <a:off x="1488281" y="9775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graphicFrame>
        <p:nvGraphicFramePr>
          <p:cNvPr id="9" name="Content Placeholder 3"/>
          <p:cNvGraphicFramePr>
            <a:graphicFrameLocks/>
          </p:cNvGraphicFramePr>
          <p:nvPr/>
        </p:nvGraphicFramePr>
        <p:xfrm>
          <a:off x="542735" y="863203"/>
          <a:ext cx="8220264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0088">
                  <a:extLst>
                    <a:ext uri="{9D8B030D-6E8A-4147-A177-3AD203B41FA5}">
                      <a16:colId xmlns:a16="http://schemas.microsoft.com/office/drawing/2014/main" val="2385975273"/>
                    </a:ext>
                  </a:extLst>
                </a:gridCol>
                <a:gridCol w="2740088">
                  <a:extLst>
                    <a:ext uri="{9D8B030D-6E8A-4147-A177-3AD203B41FA5}">
                      <a16:colId xmlns:a16="http://schemas.microsoft.com/office/drawing/2014/main" val="3233076263"/>
                    </a:ext>
                  </a:extLst>
                </a:gridCol>
                <a:gridCol w="2740088">
                  <a:extLst>
                    <a:ext uri="{9D8B030D-6E8A-4147-A177-3AD203B41FA5}">
                      <a16:colId xmlns:a16="http://schemas.microsoft.com/office/drawing/2014/main" val="1374969017"/>
                    </a:ext>
                  </a:extLst>
                </a:gridCol>
              </a:tblGrid>
              <a:tr h="708660">
                <a:tc>
                  <a:txBody>
                    <a:bodyPr/>
                    <a:lstStyle/>
                    <a:p>
                      <a:r>
                        <a:rPr lang="en-US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Dense </a:t>
                      </a:r>
                      <a:r>
                        <a:rPr lang="en-US" sz="2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FeedFwd</a:t>
                      </a:r>
                      <a:r>
                        <a:rPr lang="en-US" sz="2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Network</a:t>
                      </a:r>
                      <a:r>
                        <a:rPr lang="en-US" sz="21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Bidirectional LSTM</a:t>
                      </a:r>
                      <a:r>
                        <a:rPr lang="en-US" sz="21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en-US" sz="2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Recurrent NN</a:t>
                      </a:r>
                      <a:endParaRPr lang="en-US" sz="21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1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</a:t>
                      </a:r>
                      <a:r>
                        <a:rPr lang="en-US" sz="21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Convolu-tional</a:t>
                      </a:r>
                      <a:r>
                        <a:rPr lang="en-US" sz="2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NN</a:t>
                      </a:r>
                    </a:p>
                    <a:p>
                      <a:r>
                        <a:rPr lang="en-US" sz="2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BrainNetCNN</a:t>
                      </a:r>
                      <a:r>
                        <a:rPr lang="en-US" sz="2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10271150"/>
                  </a:ext>
                </a:extLst>
              </a:tr>
              <a:tr h="230886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 hidden</a:t>
                      </a:r>
                      <a:r>
                        <a:rPr lang="en-US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layers: [1,3]</a:t>
                      </a:r>
                    </a:p>
                    <a:p>
                      <a:r>
                        <a:rPr lang="en-US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Layer width: [16, 256]</a:t>
                      </a:r>
                    </a:p>
                    <a:p>
                      <a:r>
                        <a:rPr lang="en-US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Dropout fraction: [0.1, 0.6]</a:t>
                      </a:r>
                    </a:p>
                    <a:p>
                      <a:r>
                        <a:rPr lang="en-US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L2 regularization: [0.0001, 0.02]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 hidden</a:t>
                      </a:r>
                      <a:r>
                        <a:rPr lang="en-US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Layers: [1,3]</a:t>
                      </a:r>
                    </a:p>
                    <a:p>
                      <a:r>
                        <a:rPr lang="en-US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Layer width: [16, 256]</a:t>
                      </a:r>
                    </a:p>
                    <a:p>
                      <a:r>
                        <a:rPr lang="en-US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Dropout fraction: [0.1, 0.6]</a:t>
                      </a:r>
                    </a:p>
                    <a:p>
                      <a:r>
                        <a:rPr lang="en-US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L2 regularization: [0.0001, 0.02]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 hidden</a:t>
                      </a:r>
                      <a:r>
                        <a:rPr lang="en-US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layers: [0,2]</a:t>
                      </a:r>
                    </a:p>
                    <a:p>
                      <a:r>
                        <a:rPr lang="en-US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Layer width: [16, 64]</a:t>
                      </a:r>
                    </a:p>
                    <a:p>
                      <a:r>
                        <a:rPr lang="en-US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Dropout fraction: [0.1, 0.6]</a:t>
                      </a:r>
                    </a:p>
                    <a:p>
                      <a:r>
                        <a:rPr lang="en-US" sz="18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ReLU</a:t>
                      </a:r>
                      <a:r>
                        <a:rPr lang="en-US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slope: [0.1, 0.5]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061417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521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737" y="122238"/>
            <a:ext cx="8355012" cy="563562"/>
          </a:xfrm>
        </p:spPr>
        <p:txBody>
          <a:bodyPr>
            <a:normAutofit fontScale="90000"/>
          </a:bodyPr>
          <a:lstStyle/>
          <a:p>
            <a:pPr algn="l"/>
            <a:r>
              <a:rPr lang="en-US" sz="2700" dirty="0">
                <a:solidFill>
                  <a:schemeClr val="bg2">
                    <a:lumMod val="25000"/>
                  </a:schemeClr>
                </a:solidFill>
              </a:rPr>
              <a:t>Results 1: Area under ROC for predicting ASD vs HC </a:t>
            </a:r>
          </a:p>
        </p:txBody>
      </p:sp>
      <p:sp>
        <p:nvSpPr>
          <p:cNvPr id="4" name="AutoShape 6" descr="Image result for machine learnin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5" name="AutoShape 8" descr="Image result for machine learning"/>
          <p:cNvSpPr>
            <a:spLocks noChangeAspect="1" noChangeArrowheads="1"/>
          </p:cNvSpPr>
          <p:nvPr/>
        </p:nvSpPr>
        <p:spPr bwMode="auto">
          <a:xfrm>
            <a:off x="1373981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6" name="AutoShape 10" descr="Image result for machine learning"/>
          <p:cNvSpPr>
            <a:spLocks noChangeAspect="1" noChangeArrowheads="1"/>
          </p:cNvSpPr>
          <p:nvPr/>
        </p:nvSpPr>
        <p:spPr bwMode="auto">
          <a:xfrm>
            <a:off x="1488281" y="9775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668498E-7C68-4DFE-B4E9-A4BCB3C1B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22459" y="2319576"/>
            <a:ext cx="10026703" cy="430899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 bwMode="auto">
          <a:xfrm flipV="1">
            <a:off x="6744178" y="2319576"/>
            <a:ext cx="22382" cy="4238786"/>
          </a:xfrm>
          <a:prstGeom prst="line">
            <a:avLst/>
          </a:prstGeom>
          <a:ln w="698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381000" y="762000"/>
            <a:ext cx="8382000" cy="1443275"/>
          </a:xfrm>
        </p:spPr>
        <p:txBody>
          <a:bodyPr/>
          <a:lstStyle/>
          <a:p>
            <a:pPr marL="514350" lvl="1" indent="-257175" defTabSz="914400"/>
            <a:r>
              <a:rPr lang="en-US" sz="2000" dirty="0">
                <a:ea typeface="Geneva" pitchFamily="123" charset="-128"/>
              </a:rPr>
              <a:t>In table, model categories are shown from left to right </a:t>
            </a:r>
          </a:p>
          <a:p>
            <a:pPr marL="514350" lvl="1" indent="-257175" defTabSz="914400"/>
            <a:r>
              <a:rPr lang="en-US" sz="2000" dirty="0">
                <a:ea typeface="Geneva" pitchFamily="123" charset="-128"/>
              </a:rPr>
              <a:t>Feature sets used are shown in the rows from top to bottom</a:t>
            </a:r>
          </a:p>
          <a:p>
            <a:pPr marL="514350" lvl="1" indent="-257175" defTabSz="914400"/>
            <a:r>
              <a:rPr lang="en-US" sz="2000" dirty="0">
                <a:ea typeface="Geneva" pitchFamily="123" charset="-128"/>
              </a:rPr>
              <a:t>AUROC ranges from 0-1. Higher numbers are better.  </a:t>
            </a:r>
            <a:r>
              <a:rPr lang="en-US" sz="2000" dirty="0" err="1">
                <a:ea typeface="Geneva" pitchFamily="123" charset="-128"/>
              </a:rPr>
              <a:t>Colorbar</a:t>
            </a:r>
            <a:r>
              <a:rPr lang="en-US" sz="2000" dirty="0">
                <a:ea typeface="Geneva" pitchFamily="123" charset="-128"/>
              </a:rPr>
              <a:t> on </a:t>
            </a:r>
            <a:r>
              <a:rPr lang="en-US" sz="2000" dirty="0" err="1">
                <a:ea typeface="Geneva" pitchFamily="123" charset="-128"/>
              </a:rPr>
              <a:t>righthand</a:t>
            </a:r>
            <a:r>
              <a:rPr lang="en-US" sz="2000" dirty="0">
                <a:ea typeface="Geneva" pitchFamily="123" charset="-128"/>
              </a:rPr>
              <a:t> margin.  </a:t>
            </a:r>
          </a:p>
          <a:p>
            <a:endParaRPr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39757" y="2725581"/>
            <a:ext cx="1369013" cy="4019685"/>
          </a:xfrm>
          <a:prstGeom prst="rect">
            <a:avLst/>
          </a:prstGeom>
          <a:solidFill>
            <a:schemeClr val="tx1">
              <a:alpha val="91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2" name="Straight Arrow Connector 11"/>
          <p:cNvCxnSpPr>
            <a:cxnSpLocks/>
          </p:cNvCxnSpPr>
          <p:nvPr/>
        </p:nvCxnSpPr>
        <p:spPr bwMode="auto">
          <a:xfrm>
            <a:off x="783771" y="977504"/>
            <a:ext cx="590210" cy="1718195"/>
          </a:xfrm>
          <a:prstGeom prst="straightConnector1">
            <a:avLst/>
          </a:prstGeom>
          <a:solidFill>
            <a:schemeClr val="accent1"/>
          </a:solidFill>
          <a:ln w="60325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Rectangle 12"/>
          <p:cNvSpPr/>
          <p:nvPr/>
        </p:nvSpPr>
        <p:spPr bwMode="auto">
          <a:xfrm>
            <a:off x="1408770" y="3050771"/>
            <a:ext cx="7735230" cy="3694495"/>
          </a:xfrm>
          <a:prstGeom prst="rect">
            <a:avLst/>
          </a:prstGeom>
          <a:solidFill>
            <a:schemeClr val="tx1">
              <a:alpha val="91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4" name="Straight Arrow Connector 13"/>
          <p:cNvCxnSpPr>
            <a:cxnSpLocks/>
          </p:cNvCxnSpPr>
          <p:nvPr/>
        </p:nvCxnSpPr>
        <p:spPr bwMode="auto">
          <a:xfrm flipH="1">
            <a:off x="287867" y="1270000"/>
            <a:ext cx="495904" cy="1659467"/>
          </a:xfrm>
          <a:prstGeom prst="straightConnector1">
            <a:avLst/>
          </a:prstGeom>
          <a:solidFill>
            <a:schemeClr val="accent1"/>
          </a:solidFill>
          <a:ln w="60325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/>
          <p:cNvCxnSpPr>
            <a:cxnSpLocks/>
          </p:cNvCxnSpPr>
          <p:nvPr/>
        </p:nvCxnSpPr>
        <p:spPr bwMode="auto">
          <a:xfrm>
            <a:off x="7696200" y="1727200"/>
            <a:ext cx="1066800" cy="841262"/>
          </a:xfrm>
          <a:prstGeom prst="straightConnector1">
            <a:avLst/>
          </a:prstGeom>
          <a:solidFill>
            <a:schemeClr val="accent1"/>
          </a:solidFill>
          <a:ln w="60325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6629400" y="6585995"/>
            <a:ext cx="2133600" cy="247650"/>
          </a:xfrm>
        </p:spPr>
        <p:txBody>
          <a:bodyPr/>
          <a:lstStyle/>
          <a:p>
            <a:pPr>
              <a:defRPr/>
            </a:pPr>
            <a:fld id="{4E711801-F76F-40E5-A636-1030BA5CAC6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65997" y="2710478"/>
            <a:ext cx="1565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Atlas</a:t>
            </a:r>
          </a:p>
        </p:txBody>
      </p:sp>
    </p:spTree>
    <p:extLst>
      <p:ext uri="{BB962C8B-B14F-4D97-AF65-F5344CB8AC3E}">
        <p14:creationId xmlns:p14="http://schemas.microsoft.com/office/powerpoint/2010/main" val="87578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7A61DFCD-4C69-463D-B9D7-58577B0FE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405" y="2906643"/>
            <a:ext cx="8238344" cy="3537878"/>
          </a:xfrm>
          <a:prstGeom prst="rect">
            <a:avLst/>
          </a:prstGeom>
        </p:spPr>
      </p:pic>
      <p:sp>
        <p:nvSpPr>
          <p:cNvPr id="64" name="Rectangle 63"/>
          <p:cNvSpPr/>
          <p:nvPr/>
        </p:nvSpPr>
        <p:spPr>
          <a:xfrm>
            <a:off x="1616063" y="2953492"/>
            <a:ext cx="7264124" cy="3491029"/>
          </a:xfrm>
          <a:prstGeom prst="rect">
            <a:avLst/>
          </a:prstGeom>
          <a:solidFill>
            <a:schemeClr val="tx1">
              <a:lumMod val="50000"/>
              <a:alpha val="74000"/>
            </a:schemeClr>
          </a:solidFill>
          <a:ln>
            <a:noFill/>
          </a:ln>
          <a:effectLst>
            <a:outerShdw blurRad="50800" dist="50800" dir="5400000" algn="ctr" rotWithShape="0">
              <a:schemeClr val="tx1"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B9A750E-EBA4-4F49-97DB-799D1B082FE1}"/>
              </a:ext>
            </a:extLst>
          </p:cNvPr>
          <p:cNvCxnSpPr>
            <a:cxnSpLocks/>
          </p:cNvCxnSpPr>
          <p:nvPr/>
        </p:nvCxnSpPr>
        <p:spPr>
          <a:xfrm flipH="1" flipV="1">
            <a:off x="874600" y="2432718"/>
            <a:ext cx="5666878" cy="539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 bwMode="auto">
          <a:xfrm>
            <a:off x="380999" y="2217214"/>
            <a:ext cx="3547938" cy="2377426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6513153" y="2933012"/>
            <a:ext cx="2384596" cy="348051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Connector 67"/>
          <p:cNvCxnSpPr>
            <a:cxnSpLocks/>
          </p:cNvCxnSpPr>
          <p:nvPr/>
        </p:nvCxnSpPr>
        <p:spPr>
          <a:xfrm flipH="1" flipV="1">
            <a:off x="7142506" y="745175"/>
            <a:ext cx="1755244" cy="218783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cxnSpLocks/>
          </p:cNvCxnSpPr>
          <p:nvPr/>
        </p:nvCxnSpPr>
        <p:spPr>
          <a:xfrm flipV="1">
            <a:off x="7142506" y="6385824"/>
            <a:ext cx="1755243" cy="39873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737" y="122238"/>
            <a:ext cx="8355012" cy="563562"/>
          </a:xfrm>
        </p:spPr>
        <p:txBody>
          <a:bodyPr>
            <a:normAutofit/>
          </a:bodyPr>
          <a:lstStyle/>
          <a:p>
            <a:pPr algn="l"/>
            <a:r>
              <a:rPr lang="en-US" sz="2700" dirty="0">
                <a:solidFill>
                  <a:schemeClr val="bg2">
                    <a:lumMod val="25000"/>
                  </a:schemeClr>
                </a:solidFill>
              </a:rPr>
              <a:t>Results Continued: High performing models</a:t>
            </a:r>
          </a:p>
        </p:txBody>
      </p:sp>
      <p:sp>
        <p:nvSpPr>
          <p:cNvPr id="4" name="AutoShape 6" descr="Image result for machine learning"/>
          <p:cNvSpPr>
            <a:spLocks noChangeAspect="1" noChangeArrowheads="1"/>
          </p:cNvSpPr>
          <p:nvPr/>
        </p:nvSpPr>
        <p:spPr bwMode="auto">
          <a:xfrm>
            <a:off x="1259681" y="808278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5" name="AutoShape 8" descr="Image result for machine learning"/>
          <p:cNvSpPr>
            <a:spLocks noChangeAspect="1" noChangeArrowheads="1"/>
          </p:cNvSpPr>
          <p:nvPr/>
        </p:nvSpPr>
        <p:spPr bwMode="auto">
          <a:xfrm>
            <a:off x="1373981" y="922579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6" name="AutoShape 10" descr="Image result for machine learning"/>
          <p:cNvSpPr>
            <a:spLocks noChangeAspect="1" noChangeArrowheads="1"/>
          </p:cNvSpPr>
          <p:nvPr/>
        </p:nvSpPr>
        <p:spPr bwMode="auto">
          <a:xfrm>
            <a:off x="1488281" y="1036879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C7832C5-B4FF-4FE6-B996-98FF3FA8D3C5}"/>
              </a:ext>
            </a:extLst>
          </p:cNvPr>
          <p:cNvSpPr/>
          <p:nvPr/>
        </p:nvSpPr>
        <p:spPr bwMode="auto">
          <a:xfrm>
            <a:off x="1373981" y="745176"/>
            <a:ext cx="5765065" cy="6049961"/>
          </a:xfrm>
          <a:prstGeom prst="rect">
            <a:avLst/>
          </a:prstGeom>
          <a:solidFill>
            <a:schemeClr val="tx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490BA73-7543-46BC-8339-CDE25C111391}"/>
              </a:ext>
            </a:extLst>
          </p:cNvPr>
          <p:cNvGrpSpPr/>
          <p:nvPr/>
        </p:nvGrpSpPr>
        <p:grpSpPr>
          <a:xfrm>
            <a:off x="1197044" y="740900"/>
            <a:ext cx="4756300" cy="6117100"/>
            <a:chOff x="709564" y="686785"/>
            <a:chExt cx="4756300" cy="6117100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79AA9CD-E02F-42E1-B7E6-1DB4331886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0674" r="11770"/>
            <a:stretch/>
          </p:blipFill>
          <p:spPr>
            <a:xfrm>
              <a:off x="2965216" y="686785"/>
              <a:ext cx="2500648" cy="611710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DFE688C-6BEA-40F4-AB1E-9E6973E43DED}"/>
                </a:ext>
              </a:extLst>
            </p:cNvPr>
            <p:cNvSpPr txBox="1"/>
            <p:nvPr/>
          </p:nvSpPr>
          <p:spPr>
            <a:xfrm>
              <a:off x="2963600" y="723771"/>
              <a:ext cx="748959" cy="40011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Lin</a:t>
              </a:r>
              <a:r>
                <a:rPr lang="en-US" sz="2000" b="1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1ED4BFC-ABDA-4EF4-BEE5-C78E18971C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322" r="75761"/>
            <a:stretch/>
          </p:blipFill>
          <p:spPr>
            <a:xfrm>
              <a:off x="709564" y="691572"/>
              <a:ext cx="2265617" cy="6112313"/>
            </a:xfrm>
            <a:prstGeom prst="rect">
              <a:avLst/>
            </a:prstGeom>
          </p:spPr>
        </p:pic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479AA9CD-E02F-42E1-B7E6-1DB4331886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007"/>
          <a:stretch/>
        </p:blipFill>
        <p:spPr>
          <a:xfrm>
            <a:off x="5941896" y="740900"/>
            <a:ext cx="853684" cy="6117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1245" y="789925"/>
            <a:ext cx="1590444" cy="3698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629400" y="6493399"/>
            <a:ext cx="2133600" cy="247650"/>
          </a:xfrm>
        </p:spPr>
        <p:txBody>
          <a:bodyPr/>
          <a:lstStyle/>
          <a:p>
            <a:pPr>
              <a:defRPr/>
            </a:pPr>
            <a:fld id="{4E711801-F76F-40E5-A636-1030BA5CAC64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 bwMode="auto">
          <a:xfrm>
            <a:off x="4152270" y="4673269"/>
            <a:ext cx="1046206" cy="61171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414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737" y="122238"/>
            <a:ext cx="8355012" cy="563562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Comparisons with other work</a:t>
            </a:r>
            <a:endParaRPr lang="en-US" sz="27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81000" y="762000"/>
            <a:ext cx="8382000" cy="1592964"/>
          </a:xfrm>
        </p:spPr>
        <p:txBody>
          <a:bodyPr>
            <a:noAutofit/>
          </a:bodyPr>
          <a:lstStyle/>
          <a:p>
            <a:pPr marL="514350" lvl="1" indent="-257175"/>
            <a:r>
              <a:rPr lang="en-US" sz="2000" dirty="0">
                <a:ea typeface="Geneva" pitchFamily="123" charset="-128"/>
              </a:rPr>
              <a:t>80.4 % AUC compares to mean of the top of IMPAC challenge entrants reported at MICCAI 2018: (79+/-1% ROC AUC)</a:t>
            </a:r>
          </a:p>
          <a:p>
            <a:pPr marL="514350" lvl="1" indent="-257175"/>
            <a:endParaRPr lang="en-US" sz="2000" dirty="0">
              <a:ea typeface="Geneva" pitchFamily="123" charset="-128"/>
            </a:endParaRPr>
          </a:p>
          <a:p>
            <a:pPr marL="514350" lvl="1" indent="-257175"/>
            <a:r>
              <a:rPr lang="en-US" sz="2000" dirty="0">
                <a:ea typeface="Geneva" pitchFamily="123" charset="-128"/>
              </a:rPr>
              <a:t>Compares favorably to reported results on imaging data (ABIDE) which achieved up to 73.3% AUC.</a:t>
            </a:r>
          </a:p>
          <a:p>
            <a:pPr marL="514350" lvl="1" indent="-257175"/>
            <a:endParaRPr lang="en-US" dirty="0">
              <a:ea typeface="Geneva" pitchFamily="123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Calibri"/>
                <a:ea typeface="Geneva" pitchFamily="123" charset="-128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4" name="AutoShape 6" descr="Image result for machine learnin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5" name="AutoShape 8" descr="Image result for machine learning"/>
          <p:cNvSpPr>
            <a:spLocks noChangeAspect="1" noChangeArrowheads="1"/>
          </p:cNvSpPr>
          <p:nvPr/>
        </p:nvSpPr>
        <p:spPr bwMode="auto">
          <a:xfrm>
            <a:off x="1373981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6" name="AutoShape 10" descr="Image result for machine learning"/>
          <p:cNvSpPr>
            <a:spLocks noChangeAspect="1" noChangeArrowheads="1"/>
          </p:cNvSpPr>
          <p:nvPr/>
        </p:nvSpPr>
        <p:spPr bwMode="auto">
          <a:xfrm>
            <a:off x="1488281" y="9775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249761"/>
              </p:ext>
            </p:extLst>
          </p:nvPr>
        </p:nvGraphicFramePr>
        <p:xfrm>
          <a:off x="542739" y="2583565"/>
          <a:ext cx="8410764" cy="40385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1794">
                  <a:extLst>
                    <a:ext uri="{9D8B030D-6E8A-4147-A177-3AD203B41FA5}">
                      <a16:colId xmlns:a16="http://schemas.microsoft.com/office/drawing/2014/main" val="1206851773"/>
                    </a:ext>
                  </a:extLst>
                </a:gridCol>
                <a:gridCol w="1401794">
                  <a:extLst>
                    <a:ext uri="{9D8B030D-6E8A-4147-A177-3AD203B41FA5}">
                      <a16:colId xmlns:a16="http://schemas.microsoft.com/office/drawing/2014/main" val="522238613"/>
                    </a:ext>
                  </a:extLst>
                </a:gridCol>
                <a:gridCol w="1401794">
                  <a:extLst>
                    <a:ext uri="{9D8B030D-6E8A-4147-A177-3AD203B41FA5}">
                      <a16:colId xmlns:a16="http://schemas.microsoft.com/office/drawing/2014/main" val="1900204647"/>
                    </a:ext>
                  </a:extLst>
                </a:gridCol>
                <a:gridCol w="1401794">
                  <a:extLst>
                    <a:ext uri="{9D8B030D-6E8A-4147-A177-3AD203B41FA5}">
                      <a16:colId xmlns:a16="http://schemas.microsoft.com/office/drawing/2014/main" val="3756751864"/>
                    </a:ext>
                  </a:extLst>
                </a:gridCol>
                <a:gridCol w="1401794">
                  <a:extLst>
                    <a:ext uri="{9D8B030D-6E8A-4147-A177-3AD203B41FA5}">
                      <a16:colId xmlns:a16="http://schemas.microsoft.com/office/drawing/2014/main" val="692065391"/>
                    </a:ext>
                  </a:extLst>
                </a:gridCol>
                <a:gridCol w="1401794">
                  <a:extLst>
                    <a:ext uri="{9D8B030D-6E8A-4147-A177-3AD203B41FA5}">
                      <a16:colId xmlns:a16="http://schemas.microsoft.com/office/drawing/2014/main" val="3938384997"/>
                    </a:ext>
                  </a:extLst>
                </a:gridCol>
              </a:tblGrid>
              <a:tr h="350498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Methods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Clases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98507"/>
                  </a:ext>
                </a:extLst>
              </a:tr>
              <a:tr h="835804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Mellema</a:t>
                      </a:r>
                      <a:r>
                        <a:rPr lang="en-US" sz="14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</a:t>
                      </a:r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ISBI 2019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Rs-fMRI and </a:t>
                      </a:r>
                      <a:r>
                        <a:rPr lang="en-US" sz="14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sMRI</a:t>
                      </a:r>
                      <a:endPara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 (TSE) and</a:t>
                      </a:r>
                      <a:r>
                        <a:rPr lang="en-US" sz="14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volumetry</a:t>
                      </a:r>
                      <a:endParaRPr lang="en-US" sz="1400" b="1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4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Multiple atlases</a:t>
                      </a:r>
                      <a:endPara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(Described above)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ASD v HC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80.4% ROC AUC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3919149"/>
                  </a:ext>
                </a:extLst>
              </a:tr>
              <a:tr h="59315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Parisot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al:,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-fMRI,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ABIDE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 (Pearson’s R)</a:t>
                      </a:r>
                    </a:p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atlas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CNN – Grid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ASD v HC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70.4 % accuracy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353694"/>
                  </a:ext>
                </a:extLst>
              </a:tr>
              <a:tr h="59315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Meenashki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al:,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-fMRI, ABIDE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 (Pearson’s R)</a:t>
                      </a:r>
                    </a:p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Multiple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atlases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CNN – Random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Search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ASD v HC</a:t>
                      </a:r>
                    </a:p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73.3% accuracy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438636"/>
                  </a:ext>
                </a:extLst>
              </a:tr>
              <a:tr h="104771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</a:t>
                      </a:r>
                      <a:r>
                        <a:rPr lang="en-US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IMPAC Challenge Models, 2018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Rs-fMRI and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sMRI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 (TSE) and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volumetry</a:t>
                      </a:r>
                      <a:endParaRPr lang="en-US" sz="14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Multiple atlases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ASD v HC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79+/-1</a:t>
                      </a:r>
                      <a:r>
                        <a:rPr lang="en-US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ROC AUC in top 10 methods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041648"/>
                  </a:ext>
                </a:extLst>
              </a:tr>
            </a:tbl>
          </a:graphicData>
        </a:graphic>
      </p:graphicFrame>
      <p:sp>
        <p:nvSpPr>
          <p:cNvPr id="9" name="Right Arrow 8"/>
          <p:cNvSpPr/>
          <p:nvPr/>
        </p:nvSpPr>
        <p:spPr bwMode="auto">
          <a:xfrm>
            <a:off x="0" y="2986132"/>
            <a:ext cx="723207" cy="1266597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83126" y="3263012"/>
            <a:ext cx="798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Our</a:t>
            </a:r>
          </a:p>
          <a:p>
            <a:pPr algn="ctr"/>
            <a:r>
              <a:rPr lang="en-US" dirty="0"/>
              <a:t>Model</a:t>
            </a:r>
          </a:p>
        </p:txBody>
      </p:sp>
      <p:sp>
        <p:nvSpPr>
          <p:cNvPr id="12" name="Slide Number Placeholder 7"/>
          <p:cNvSpPr txBox="1">
            <a:spLocks/>
          </p:cNvSpPr>
          <p:nvPr/>
        </p:nvSpPr>
        <p:spPr bwMode="auto">
          <a:xfrm>
            <a:off x="6781800" y="6553200"/>
            <a:ext cx="2133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900" b="1" kern="120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4E711801-F76F-40E5-A636-1030BA5CAC64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154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737" y="122238"/>
            <a:ext cx="8355012" cy="563562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Model Training Results </a:t>
            </a:r>
            <a:endParaRPr lang="en-US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AutoShape 6" descr="Image result for machine learnin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5" name="AutoShape 8" descr="Image result for machine learning"/>
          <p:cNvSpPr>
            <a:spLocks noChangeAspect="1" noChangeArrowheads="1"/>
          </p:cNvSpPr>
          <p:nvPr/>
        </p:nvSpPr>
        <p:spPr bwMode="auto">
          <a:xfrm>
            <a:off x="1373981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6" name="AutoShape 10" descr="Image result for machine learning"/>
          <p:cNvSpPr>
            <a:spLocks noChangeAspect="1" noChangeArrowheads="1"/>
          </p:cNvSpPr>
          <p:nvPr/>
        </p:nvSpPr>
        <p:spPr bwMode="auto">
          <a:xfrm>
            <a:off x="1488281" y="9775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711801-F76F-40E5-A636-1030BA5CAC64}" type="slidenum">
              <a:rPr kumimoji="0" lang="en-US" sz="900" b="1" i="0" u="none" strike="noStrike" kern="1200" cap="none" spc="0" normalizeH="0" baseline="0" noProof="0" smtClean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F1DDD13-9008-4117-BDFD-5DE7C06EB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48903"/>
            <a:ext cx="9144000" cy="6096000"/>
          </a:xfrm>
        </p:spPr>
        <p:txBody>
          <a:bodyPr>
            <a:noAutofit/>
          </a:bodyPr>
          <a:lstStyle/>
          <a:p>
            <a:pPr marL="514350" lvl="1" indent="-257175">
              <a:lnSpc>
                <a:spcPct val="150000"/>
              </a:lnSpc>
            </a:pPr>
            <a:r>
              <a:rPr lang="en-US" sz="2400" dirty="0">
                <a:solidFill>
                  <a:srgbClr val="000514"/>
                </a:solidFill>
                <a:ea typeface="Geneva" pitchFamily="123" charset="-128"/>
              </a:rPr>
              <a:t>Hyperparameter search results</a:t>
            </a:r>
            <a:endParaRPr lang="en-US" sz="2400" dirty="0"/>
          </a:p>
          <a:p>
            <a:pPr marL="814387" lvl="2" indent="-257175">
              <a:lnSpc>
                <a:spcPct val="150000"/>
              </a:lnSpc>
            </a:pPr>
            <a:r>
              <a:rPr lang="en-US" sz="1600" dirty="0">
                <a:ea typeface="Geneva" pitchFamily="123" charset="-128"/>
              </a:rPr>
              <a:t>Were the search ranges sufficiently broad to isolate local performance configuration maxima?</a:t>
            </a:r>
          </a:p>
          <a:p>
            <a:pPr marL="814387" lvl="2" indent="-257175">
              <a:lnSpc>
                <a:spcPct val="150000"/>
              </a:lnSpc>
            </a:pPr>
            <a:r>
              <a:rPr lang="en-US" sz="1600" dirty="0">
                <a:ea typeface="Geneva" pitchFamily="123" charset="-128"/>
              </a:rPr>
              <a:t>Which hyperparameters lend themselves to high performing diagnostics?</a:t>
            </a:r>
          </a:p>
          <a:p>
            <a:pPr marL="514350" lvl="1" indent="-257175">
              <a:lnSpc>
                <a:spcPct val="150000"/>
              </a:lnSpc>
            </a:pPr>
            <a:endParaRPr lang="en-US" dirty="0"/>
          </a:p>
          <a:p>
            <a:pPr marL="514350" lvl="1" indent="-257175"/>
            <a:r>
              <a:rPr lang="en-US" sz="2400" dirty="0"/>
              <a:t>Learned Features</a:t>
            </a:r>
          </a:p>
          <a:p>
            <a:pPr marL="557212" lvl="2">
              <a:lnSpc>
                <a:spcPct val="150000"/>
              </a:lnSpc>
              <a:buClr>
                <a:srgbClr val="0099CC"/>
              </a:buClr>
              <a:defRPr/>
            </a:pPr>
            <a:r>
              <a:rPr lang="en-US" sz="1600" dirty="0">
                <a:ea typeface="Geneva" pitchFamily="123" charset="-128"/>
              </a:rPr>
              <a:t>What are the most important learned features?</a:t>
            </a:r>
            <a:endParaRPr lang="en-US" sz="2000" dirty="0">
              <a:solidFill>
                <a:srgbClr val="000514"/>
              </a:solidFill>
              <a:ea typeface="Geneva" pitchFamily="123" charset="-128"/>
            </a:endParaRPr>
          </a:p>
          <a:p>
            <a:pPr marL="1157287" lvl="3" indent="-257175">
              <a:lnSpc>
                <a:spcPct val="150000"/>
              </a:lnSpc>
              <a:defRPr/>
            </a:pPr>
            <a:r>
              <a:rPr lang="en-US" sz="1600" dirty="0">
                <a:ea typeface="Geneva" pitchFamily="123" charset="-128"/>
              </a:rPr>
              <a:t>Are they neurobiologically interpretable?</a:t>
            </a:r>
          </a:p>
          <a:p>
            <a:pPr marL="1157287" lvl="3" indent="-257175">
              <a:lnSpc>
                <a:spcPct val="150000"/>
              </a:lnSpc>
            </a:pPr>
            <a:r>
              <a:rPr lang="en-US" sz="1600" dirty="0">
                <a:ea typeface="Geneva" pitchFamily="123" charset="-128"/>
              </a:rPr>
              <a:t>Are these features novel or previously implicated?</a:t>
            </a:r>
          </a:p>
          <a:p>
            <a:pPr marL="1157287" lvl="3" indent="-257175">
              <a:lnSpc>
                <a:spcPct val="150000"/>
              </a:lnSpc>
            </a:pPr>
            <a:r>
              <a:rPr lang="en-US" sz="1600" dirty="0">
                <a:ea typeface="Geneva" pitchFamily="123" charset="-128"/>
              </a:rPr>
              <a:t>Are similar features learned across atlases &amp; atlas resolutions?</a:t>
            </a:r>
          </a:p>
          <a:p>
            <a:pPr marL="557212" lvl="2" indent="0">
              <a:lnSpc>
                <a:spcPct val="150000"/>
              </a:lnSpc>
              <a:buNone/>
            </a:pPr>
            <a:endParaRPr lang="en-US" sz="1600" dirty="0">
              <a:ea typeface="Geneva" pitchFamily="123" charset="-128"/>
            </a:endParaRPr>
          </a:p>
          <a:p>
            <a:pPr marL="557212" lvl="2" indent="0">
              <a:lnSpc>
                <a:spcPct val="150000"/>
              </a:lnSpc>
              <a:buNone/>
            </a:pPr>
            <a:endParaRPr lang="en-US" sz="1600" dirty="0">
              <a:ea typeface="Geneva" pitchFamily="123" charset="-128"/>
            </a:endParaRPr>
          </a:p>
          <a:p>
            <a:pPr marL="514350" lvl="1" indent="-257175">
              <a:lnSpc>
                <a:spcPct val="150000"/>
              </a:lnSpc>
            </a:pPr>
            <a:r>
              <a:rPr lang="en-US" sz="2400" dirty="0"/>
              <a:t>Strategy: cross-resolution analysis</a:t>
            </a:r>
          </a:p>
          <a:p>
            <a:pPr marL="814387" lvl="2" indent="-257175">
              <a:lnSpc>
                <a:spcPct val="150000"/>
              </a:lnSpc>
            </a:pPr>
            <a:r>
              <a:rPr lang="en-US" sz="1600" dirty="0">
                <a:ea typeface="Geneva" pitchFamily="123" charset="-128"/>
              </a:rPr>
              <a:t>Hyperparameter analysis through density estimation</a:t>
            </a:r>
          </a:p>
          <a:p>
            <a:pPr marL="814387" lvl="2" indent="-257175">
              <a:lnSpc>
                <a:spcPct val="150000"/>
              </a:lnSpc>
            </a:pPr>
            <a:r>
              <a:rPr lang="en-US" sz="1600" dirty="0">
                <a:ea typeface="Geneva" pitchFamily="123" charset="-128"/>
              </a:rPr>
              <a:t>Permutation feature importance </a:t>
            </a:r>
          </a:p>
        </p:txBody>
      </p:sp>
    </p:spTree>
    <p:extLst>
      <p:ext uri="{BB962C8B-B14F-4D97-AF65-F5344CB8AC3E}">
        <p14:creationId xmlns:p14="http://schemas.microsoft.com/office/powerpoint/2010/main" val="3668345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7A61DFCD-4C69-463D-B9D7-58577B0FE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405" y="2906643"/>
            <a:ext cx="8238344" cy="3537878"/>
          </a:xfrm>
          <a:prstGeom prst="rect">
            <a:avLst/>
          </a:prstGeom>
        </p:spPr>
      </p:pic>
      <p:sp>
        <p:nvSpPr>
          <p:cNvPr id="64" name="Rectangle 63"/>
          <p:cNvSpPr/>
          <p:nvPr/>
        </p:nvSpPr>
        <p:spPr>
          <a:xfrm>
            <a:off x="1616063" y="2953492"/>
            <a:ext cx="7264124" cy="3491029"/>
          </a:xfrm>
          <a:prstGeom prst="rect">
            <a:avLst/>
          </a:prstGeom>
          <a:solidFill>
            <a:schemeClr val="tx1">
              <a:lumMod val="50000"/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chemeClr val="tx1"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B9A750E-EBA4-4F49-97DB-799D1B082FE1}"/>
              </a:ext>
            </a:extLst>
          </p:cNvPr>
          <p:cNvCxnSpPr>
            <a:cxnSpLocks/>
          </p:cNvCxnSpPr>
          <p:nvPr/>
        </p:nvCxnSpPr>
        <p:spPr>
          <a:xfrm flipH="1" flipV="1">
            <a:off x="874600" y="2432718"/>
            <a:ext cx="5666878" cy="539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 bwMode="auto">
          <a:xfrm>
            <a:off x="380999" y="2217214"/>
            <a:ext cx="3547938" cy="2377426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6513153" y="2933012"/>
            <a:ext cx="2384596" cy="348051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Connector 67"/>
          <p:cNvCxnSpPr>
            <a:cxnSpLocks/>
          </p:cNvCxnSpPr>
          <p:nvPr/>
        </p:nvCxnSpPr>
        <p:spPr>
          <a:xfrm flipH="1" flipV="1">
            <a:off x="7142506" y="745175"/>
            <a:ext cx="1755244" cy="218783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cxnSpLocks/>
          </p:cNvCxnSpPr>
          <p:nvPr/>
        </p:nvCxnSpPr>
        <p:spPr>
          <a:xfrm flipV="1">
            <a:off x="7142506" y="6385824"/>
            <a:ext cx="1755243" cy="39873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737" y="122238"/>
            <a:ext cx="8355012" cy="563562"/>
          </a:xfrm>
        </p:spPr>
        <p:txBody>
          <a:bodyPr>
            <a:normAutofit/>
          </a:bodyPr>
          <a:lstStyle/>
          <a:p>
            <a:pPr algn="l"/>
            <a:r>
              <a:rPr lang="en-US" sz="2700" dirty="0">
                <a:solidFill>
                  <a:schemeClr val="bg2">
                    <a:lumMod val="25000"/>
                  </a:schemeClr>
                </a:solidFill>
              </a:rPr>
              <a:t>Results Continued: Best models using BASC </a:t>
            </a:r>
          </a:p>
        </p:txBody>
      </p:sp>
      <p:sp>
        <p:nvSpPr>
          <p:cNvPr id="4" name="AutoShape 6" descr="Image result for machine learning"/>
          <p:cNvSpPr>
            <a:spLocks noChangeAspect="1" noChangeArrowheads="1"/>
          </p:cNvSpPr>
          <p:nvPr/>
        </p:nvSpPr>
        <p:spPr bwMode="auto">
          <a:xfrm>
            <a:off x="1259681" y="808278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5" name="AutoShape 8" descr="Image result for machine learning"/>
          <p:cNvSpPr>
            <a:spLocks noChangeAspect="1" noChangeArrowheads="1"/>
          </p:cNvSpPr>
          <p:nvPr/>
        </p:nvSpPr>
        <p:spPr bwMode="auto">
          <a:xfrm>
            <a:off x="1373981" y="922579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6" name="AutoShape 10" descr="Image result for machine learning"/>
          <p:cNvSpPr>
            <a:spLocks noChangeAspect="1" noChangeArrowheads="1"/>
          </p:cNvSpPr>
          <p:nvPr/>
        </p:nvSpPr>
        <p:spPr bwMode="auto">
          <a:xfrm>
            <a:off x="1488281" y="1036879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C7832C5-B4FF-4FE6-B996-98FF3FA8D3C5}"/>
              </a:ext>
            </a:extLst>
          </p:cNvPr>
          <p:cNvSpPr/>
          <p:nvPr/>
        </p:nvSpPr>
        <p:spPr bwMode="auto">
          <a:xfrm>
            <a:off x="1373981" y="745176"/>
            <a:ext cx="5765065" cy="6049961"/>
          </a:xfrm>
          <a:prstGeom prst="rect">
            <a:avLst/>
          </a:prstGeom>
          <a:solidFill>
            <a:schemeClr val="tx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490BA73-7543-46BC-8339-CDE25C111391}"/>
              </a:ext>
            </a:extLst>
          </p:cNvPr>
          <p:cNvGrpSpPr/>
          <p:nvPr/>
        </p:nvGrpSpPr>
        <p:grpSpPr>
          <a:xfrm>
            <a:off x="1197044" y="740900"/>
            <a:ext cx="4756300" cy="6117100"/>
            <a:chOff x="709564" y="686785"/>
            <a:chExt cx="4756300" cy="6117100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79AA9CD-E02F-42E1-B7E6-1DB4331886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0674" r="11770"/>
            <a:stretch/>
          </p:blipFill>
          <p:spPr>
            <a:xfrm>
              <a:off x="2965216" y="686785"/>
              <a:ext cx="2500648" cy="611710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DFE688C-6BEA-40F4-AB1E-9E6973E43DED}"/>
                </a:ext>
              </a:extLst>
            </p:cNvPr>
            <p:cNvSpPr txBox="1"/>
            <p:nvPr/>
          </p:nvSpPr>
          <p:spPr>
            <a:xfrm>
              <a:off x="2963600" y="723771"/>
              <a:ext cx="748959" cy="40011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Lin</a:t>
              </a:r>
              <a:r>
                <a:rPr lang="en-US" sz="2000" b="1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1ED4BFC-ABDA-4EF4-BEE5-C78E18971C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322" r="75761"/>
            <a:stretch/>
          </p:blipFill>
          <p:spPr>
            <a:xfrm>
              <a:off x="709564" y="691572"/>
              <a:ext cx="2265617" cy="6112313"/>
            </a:xfrm>
            <a:prstGeom prst="rect">
              <a:avLst/>
            </a:prstGeom>
          </p:spPr>
        </p:pic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479AA9CD-E02F-42E1-B7E6-1DB4331886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007"/>
          <a:stretch/>
        </p:blipFill>
        <p:spPr>
          <a:xfrm>
            <a:off x="5941896" y="740900"/>
            <a:ext cx="853684" cy="6117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1245" y="789925"/>
            <a:ext cx="1590444" cy="3698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629400" y="6493399"/>
            <a:ext cx="2133600" cy="247650"/>
          </a:xfrm>
        </p:spPr>
        <p:txBody>
          <a:bodyPr/>
          <a:lstStyle/>
          <a:p>
            <a:pPr>
              <a:defRPr/>
            </a:pPr>
            <a:fld id="{4E711801-F76F-40E5-A636-1030BA5CAC64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1393828" y="777886"/>
            <a:ext cx="5715106" cy="6006932"/>
          </a:xfrm>
          <a:prstGeom prst="rect">
            <a:avLst/>
          </a:prstGeom>
          <a:solidFill>
            <a:schemeClr val="tx1">
              <a:lumMod val="50000"/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chemeClr val="tx1"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>
            <a:cxnSpLocks/>
          </p:cNvCxnSpPr>
          <p:nvPr/>
        </p:nvCxnSpPr>
        <p:spPr>
          <a:xfrm flipH="1">
            <a:off x="5114719" y="4152583"/>
            <a:ext cx="1254021" cy="134772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779537" y="4476512"/>
            <a:ext cx="1673158" cy="1023800"/>
          </a:xfrm>
          <a:prstGeom prst="rect">
            <a:avLst/>
          </a:prstGeom>
          <a:noFill/>
          <a:ln w="50800">
            <a:solidFill>
              <a:srgbClr val="FF0000"/>
            </a:solidFill>
          </a:ln>
          <a:effectLst>
            <a:outerShdw blurRad="50800" dist="50800" dir="5400000" algn="ctr" rotWithShape="0">
              <a:schemeClr val="tx1"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/>
          <p:cNvCxnSpPr>
            <a:cxnSpLocks/>
          </p:cNvCxnSpPr>
          <p:nvPr/>
        </p:nvCxnSpPr>
        <p:spPr>
          <a:xfrm flipH="1">
            <a:off x="1759421" y="2532321"/>
            <a:ext cx="352626" cy="197530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cxnSpLocks/>
          </p:cNvCxnSpPr>
          <p:nvPr/>
        </p:nvCxnSpPr>
        <p:spPr>
          <a:xfrm flipV="1">
            <a:off x="1805058" y="4135686"/>
            <a:ext cx="309205" cy="130952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cxnSpLocks/>
          </p:cNvCxnSpPr>
          <p:nvPr/>
        </p:nvCxnSpPr>
        <p:spPr>
          <a:xfrm flipH="1">
            <a:off x="5114719" y="2515623"/>
            <a:ext cx="1243159" cy="199200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cxnSpLocks/>
          </p:cNvCxnSpPr>
          <p:nvPr/>
        </p:nvCxnSpPr>
        <p:spPr>
          <a:xfrm flipV="1">
            <a:off x="3452695" y="2577224"/>
            <a:ext cx="1448342" cy="18992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cxnSpLocks/>
          </p:cNvCxnSpPr>
          <p:nvPr/>
        </p:nvCxnSpPr>
        <p:spPr>
          <a:xfrm flipH="1">
            <a:off x="4288967" y="2540989"/>
            <a:ext cx="646813" cy="195600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2104647" y="2532322"/>
            <a:ext cx="4253231" cy="1609942"/>
          </a:xfrm>
          <a:prstGeom prst="rect">
            <a:avLst/>
          </a:prstGeom>
          <a:solidFill>
            <a:schemeClr val="tx1"/>
          </a:solidFill>
          <a:ln w="50800">
            <a:solidFill>
              <a:srgbClr val="FF0000"/>
            </a:solidFill>
          </a:ln>
          <a:effectLst>
            <a:outerShdw blurRad="50800" dist="50800" dir="5400000" algn="ctr" rotWithShape="0">
              <a:schemeClr val="tx1"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79AA9CD-E02F-42E1-B7E6-1DB4331886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433" t="61850" r="17683" b="22648"/>
          <a:stretch/>
        </p:blipFill>
        <p:spPr>
          <a:xfrm>
            <a:off x="4946641" y="2578486"/>
            <a:ext cx="1391390" cy="154867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1ED4BFC-ABDA-4EF4-BEE5-C78E18971C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746" t="61873" r="75761" b="23033"/>
          <a:stretch/>
        </p:blipFill>
        <p:spPr>
          <a:xfrm>
            <a:off x="2151984" y="2578485"/>
            <a:ext cx="2791072" cy="1547411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4288967" y="4496992"/>
            <a:ext cx="843270" cy="1023800"/>
          </a:xfrm>
          <a:prstGeom prst="rect">
            <a:avLst/>
          </a:prstGeom>
          <a:noFill/>
          <a:ln w="50800">
            <a:solidFill>
              <a:srgbClr val="FF0000"/>
            </a:solidFill>
          </a:ln>
          <a:effectLst>
            <a:outerShdw blurRad="50800" dist="50800" dir="5400000" algn="ctr" rotWithShape="0">
              <a:schemeClr val="tx1"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/>
          <p:cNvCxnSpPr>
            <a:cxnSpLocks/>
          </p:cNvCxnSpPr>
          <p:nvPr/>
        </p:nvCxnSpPr>
        <p:spPr>
          <a:xfrm flipH="1">
            <a:off x="3449113" y="4127157"/>
            <a:ext cx="1493590" cy="134881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cxnSpLocks/>
          </p:cNvCxnSpPr>
          <p:nvPr/>
        </p:nvCxnSpPr>
        <p:spPr>
          <a:xfrm flipH="1">
            <a:off x="4280981" y="4142264"/>
            <a:ext cx="661722" cy="13785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6" name="Subtitle 2"/>
          <p:cNvSpPr>
            <a:spLocks noGrp="1"/>
          </p:cNvSpPr>
          <p:nvPr>
            <p:ph idx="1"/>
          </p:nvPr>
        </p:nvSpPr>
        <p:spPr>
          <a:xfrm>
            <a:off x="5727145" y="2915755"/>
            <a:ext cx="448434" cy="419174"/>
          </a:xfrm>
        </p:spPr>
        <p:txBody>
          <a:bodyPr>
            <a:noAutofit/>
          </a:bodyPr>
          <a:lstStyle/>
          <a:p>
            <a:pPr marL="257175" lvl="1" indent="0">
              <a:buNone/>
            </a:pPr>
            <a:r>
              <a:rPr lang="en-US" sz="4400" dirty="0">
                <a:solidFill>
                  <a:srgbClr val="FF0000"/>
                </a:solidFill>
                <a:ea typeface="Geneva" pitchFamily="123" charset="-128"/>
              </a:rPr>
              <a:t>*</a:t>
            </a:r>
          </a:p>
        </p:txBody>
      </p:sp>
      <p:sp>
        <p:nvSpPr>
          <p:cNvPr id="38" name="Subtitle 2"/>
          <p:cNvSpPr txBox="1">
            <a:spLocks/>
          </p:cNvSpPr>
          <p:nvPr/>
        </p:nvSpPr>
        <p:spPr bwMode="auto">
          <a:xfrm>
            <a:off x="-77973" y="5731401"/>
            <a:ext cx="709387" cy="575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  <a:noAutofit/>
          </a:bodyPr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defRPr sz="1800" b="1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57213" indent="-214313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753FCE"/>
              </a:buClr>
              <a:buSzPct val="70000"/>
              <a:buFont typeface="Wingdings" pitchFamily="2" charset="2"/>
              <a:buChar char="n"/>
              <a:defRPr sz="1800" b="1">
                <a:solidFill>
                  <a:schemeClr val="bg2"/>
                </a:solidFill>
                <a:latin typeface="Arial" pitchFamily="34" charset="0"/>
                <a:cs typeface="Arial" pitchFamily="34" charset="0"/>
              </a:defRPr>
            </a:lvl2pPr>
            <a:lvl3pPr marL="857250" indent="-17145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1500" b="1">
                <a:solidFill>
                  <a:schemeClr val="bg2"/>
                </a:solidFill>
                <a:latin typeface="Arial" pitchFamily="34" charset="0"/>
                <a:cs typeface="Arial" pitchFamily="34" charset="0"/>
              </a:defRPr>
            </a:lvl3pPr>
            <a:lvl4pPr marL="1200150" indent="-17145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itchFamily="2" charset="2"/>
              <a:buChar char="n"/>
              <a:defRPr sz="1500" b="1">
                <a:solidFill>
                  <a:schemeClr val="bg2"/>
                </a:solidFill>
                <a:latin typeface="Arial" pitchFamily="34" charset="0"/>
                <a:cs typeface="Arial" pitchFamily="34" charset="0"/>
              </a:defRPr>
            </a:lvl4pPr>
            <a:lvl5pPr marL="1543050" indent="-17145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82D75"/>
              </a:buClr>
              <a:buSzPct val="70000"/>
              <a:buFont typeface="Wingdings" pitchFamily="2" charset="2"/>
              <a:buChar char="n"/>
              <a:defRPr b="1">
                <a:solidFill>
                  <a:schemeClr val="bg2"/>
                </a:solidFill>
                <a:latin typeface="Arial" pitchFamily="34" charset="0"/>
                <a:cs typeface="Arial" pitchFamily="34" charset="0"/>
              </a:defRPr>
            </a:lvl5pPr>
            <a:lvl6pPr marL="1885950" indent="-17145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500" b="1">
                <a:solidFill>
                  <a:schemeClr val="tx1"/>
                </a:solidFill>
                <a:latin typeface="+mn-lt"/>
              </a:defRPr>
            </a:lvl6pPr>
            <a:lvl7pPr marL="2228850" indent="-17145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500" b="1">
                <a:solidFill>
                  <a:schemeClr val="tx1"/>
                </a:solidFill>
                <a:latin typeface="+mn-lt"/>
              </a:defRPr>
            </a:lvl7pPr>
            <a:lvl8pPr marL="2571750" indent="-17145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500" b="1">
                <a:solidFill>
                  <a:schemeClr val="tx1"/>
                </a:solidFill>
                <a:latin typeface="+mn-lt"/>
              </a:defRPr>
            </a:lvl8pPr>
            <a:lvl9pPr marL="2914650" indent="-17145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500" b="1">
                <a:solidFill>
                  <a:schemeClr val="tx1"/>
                </a:solidFill>
                <a:latin typeface="+mn-lt"/>
              </a:defRPr>
            </a:lvl9pPr>
          </a:lstStyle>
          <a:p>
            <a:pPr marL="257175" lvl="1" indent="0" defTabSz="914400">
              <a:buFont typeface="Wingdings" pitchFamily="2" charset="2"/>
              <a:buNone/>
            </a:pPr>
            <a:r>
              <a:rPr lang="en-US" sz="4400" kern="0" dirty="0">
                <a:solidFill>
                  <a:srgbClr val="FF0000"/>
                </a:solidFill>
                <a:ea typeface="Geneva" pitchFamily="123" charset="-128"/>
              </a:rPr>
              <a:t>*</a:t>
            </a:r>
            <a:endParaRPr lang="en-US" sz="2000" kern="0" dirty="0">
              <a:solidFill>
                <a:srgbClr val="FF0000"/>
              </a:solidFill>
              <a:ea typeface="Geneva" pitchFamily="123" charset="-12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386" y="5786869"/>
            <a:ext cx="122341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7175" lvl="1" defTabSz="914400"/>
            <a:r>
              <a:rPr lang="en-US" sz="2000" kern="0" dirty="0">
                <a:solidFill>
                  <a:srgbClr val="FF0000"/>
                </a:solidFill>
                <a:ea typeface="Geneva" pitchFamily="123" charset="-128"/>
              </a:rPr>
              <a:t>   </a:t>
            </a:r>
            <a:r>
              <a:rPr lang="en-US" sz="2000" kern="0" dirty="0">
                <a:solidFill>
                  <a:srgbClr val="FF0000"/>
                </a:solidFill>
                <a:latin typeface="Calibri" panose="020F0502020204030204" pitchFamily="34" charset="0"/>
                <a:ea typeface="Geneva" pitchFamily="123" charset="-128"/>
                <a:cs typeface="Calibri" panose="020F0502020204030204" pitchFamily="34" charset="0"/>
              </a:rPr>
              <a:t>-best </a:t>
            </a:r>
          </a:p>
          <a:p>
            <a:pPr marL="257175" lvl="1" defTabSz="914400"/>
            <a:r>
              <a:rPr lang="en-US" sz="2000" kern="0" dirty="0">
                <a:solidFill>
                  <a:srgbClr val="FF0000"/>
                </a:solidFill>
                <a:latin typeface="Calibri" panose="020F0502020204030204" pitchFamily="34" charset="0"/>
                <a:ea typeface="Geneva" pitchFamily="123" charset="-128"/>
                <a:cs typeface="Calibri" panose="020F0502020204030204" pitchFamily="34" charset="0"/>
              </a:rPr>
              <a:t>overall</a:t>
            </a:r>
          </a:p>
          <a:p>
            <a:pPr marL="257175" lvl="1" defTabSz="914400"/>
            <a:r>
              <a:rPr lang="en-US" sz="2000" kern="0" dirty="0">
                <a:solidFill>
                  <a:srgbClr val="FF0000"/>
                </a:solidFill>
                <a:latin typeface="Calibri" panose="020F0502020204030204" pitchFamily="34" charset="0"/>
                <a:ea typeface="Geneva" pitchFamily="123" charset="-128"/>
                <a:cs typeface="Calibri" panose="020F0502020204030204" pitchFamily="34" charset="0"/>
              </a:rPr>
              <a:t>model</a:t>
            </a:r>
          </a:p>
        </p:txBody>
      </p:sp>
    </p:spTree>
    <p:extLst>
      <p:ext uri="{BB962C8B-B14F-4D97-AF65-F5344CB8AC3E}">
        <p14:creationId xmlns:p14="http://schemas.microsoft.com/office/powerpoint/2010/main" val="783867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013" y="3547644"/>
            <a:ext cx="8864352" cy="32982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737" y="122238"/>
            <a:ext cx="8355012" cy="563562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Multiresolution Comparison</a:t>
            </a:r>
            <a:endParaRPr lang="en-US" sz="27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0" y="762000"/>
            <a:ext cx="4786184" cy="2379639"/>
          </a:xfrm>
        </p:spPr>
        <p:txBody>
          <a:bodyPr>
            <a:noAutofit/>
          </a:bodyPr>
          <a:lstStyle/>
          <a:p>
            <a:pPr marL="514350" lvl="1" indent="-257175"/>
            <a:r>
              <a:rPr lang="en-US" sz="2400" dirty="0">
                <a:ea typeface="Geneva" pitchFamily="123" charset="-128"/>
              </a:rPr>
              <a:t>Top performing atlas: BASC</a:t>
            </a:r>
          </a:p>
          <a:p>
            <a:pPr marL="814387" lvl="2" indent="-257175"/>
            <a:r>
              <a:rPr lang="en-US" sz="2000" dirty="0">
                <a:ea typeface="Geneva" pitchFamily="123" charset="-128"/>
              </a:rPr>
              <a:t>Regions defined by resiliency of clustering with repeated subsampling</a:t>
            </a:r>
          </a:p>
          <a:p>
            <a:pPr marL="814387" lvl="2" indent="-257175"/>
            <a:r>
              <a:rPr lang="en-US" sz="2000" dirty="0">
                <a:ea typeface="Geneva" pitchFamily="123" charset="-128"/>
              </a:rPr>
              <a:t>3 resolutions were compared</a:t>
            </a:r>
            <a:endParaRPr lang="en-US" sz="1800" dirty="0">
              <a:ea typeface="Geneva" pitchFamily="123" charset="-128"/>
            </a:endParaRPr>
          </a:p>
          <a:p>
            <a:pPr marL="814387" lvl="2" indent="-257175"/>
            <a:endParaRPr lang="en-US" sz="1700" dirty="0">
              <a:ea typeface="Geneva" pitchFamily="123" charset="-128"/>
            </a:endParaRPr>
          </a:p>
        </p:txBody>
      </p:sp>
      <p:sp>
        <p:nvSpPr>
          <p:cNvPr id="4" name="AutoShape 6" descr="Image result for machine learnin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5" name="AutoShape 8" descr="Image result for machine learning"/>
          <p:cNvSpPr>
            <a:spLocks noChangeAspect="1" noChangeArrowheads="1"/>
          </p:cNvSpPr>
          <p:nvPr/>
        </p:nvSpPr>
        <p:spPr bwMode="auto">
          <a:xfrm>
            <a:off x="1373981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6" name="AutoShape 10" descr="Image result for machine learning"/>
          <p:cNvSpPr>
            <a:spLocks noChangeAspect="1" noChangeArrowheads="1"/>
          </p:cNvSpPr>
          <p:nvPr/>
        </p:nvSpPr>
        <p:spPr bwMode="auto">
          <a:xfrm>
            <a:off x="1488281" y="9775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E711801-F76F-40E5-A636-1030BA5CAC64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040561"/>
              </p:ext>
            </p:extLst>
          </p:nvPr>
        </p:nvGraphicFramePr>
        <p:xfrm>
          <a:off x="4881020" y="762000"/>
          <a:ext cx="3958722" cy="2570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9361">
                  <a:extLst>
                    <a:ext uri="{9D8B030D-6E8A-4147-A177-3AD203B41FA5}">
                      <a16:colId xmlns:a16="http://schemas.microsoft.com/office/drawing/2014/main" val="3386585145"/>
                    </a:ext>
                  </a:extLst>
                </a:gridCol>
                <a:gridCol w="1979361">
                  <a:extLst>
                    <a:ext uri="{9D8B030D-6E8A-4147-A177-3AD203B41FA5}">
                      <a16:colId xmlns:a16="http://schemas.microsoft.com/office/drawing/2014/main" val="4171967921"/>
                    </a:ext>
                  </a:extLst>
                </a:gridCol>
              </a:tblGrid>
              <a:tr h="64253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Performance (AU-ROC)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925899"/>
                  </a:ext>
                </a:extLst>
              </a:tr>
              <a:tr h="64253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BASC – 64</a:t>
                      </a:r>
                      <a:r>
                        <a:rPr lang="en-US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Regions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875324"/>
                  </a:ext>
                </a:extLst>
              </a:tr>
              <a:tr h="64253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BASC – 122</a:t>
                      </a:r>
                      <a:r>
                        <a:rPr lang="en-US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Regions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732510"/>
                  </a:ext>
                </a:extLst>
              </a:tr>
              <a:tr h="64253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BASC – 197 Regions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955708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 bwMode="auto">
          <a:xfrm>
            <a:off x="3089189" y="4077731"/>
            <a:ext cx="362465" cy="395416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6067277" y="4077731"/>
            <a:ext cx="362465" cy="395416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1115367" y="4506687"/>
            <a:ext cx="2401556" cy="5023"/>
          </a:xfrm>
          <a:prstGeom prst="straightConnector1">
            <a:avLst/>
          </a:prstGeom>
          <a:solidFill>
            <a:schemeClr val="accent1"/>
          </a:solidFill>
          <a:ln w="539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5109586" y="4184846"/>
            <a:ext cx="2435809" cy="45031"/>
          </a:xfrm>
          <a:prstGeom prst="straightConnector1">
            <a:avLst/>
          </a:prstGeom>
          <a:solidFill>
            <a:schemeClr val="accent1"/>
          </a:solidFill>
          <a:ln w="539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16" name="Oval 15"/>
          <p:cNvSpPr/>
          <p:nvPr/>
        </p:nvSpPr>
        <p:spPr bwMode="auto">
          <a:xfrm>
            <a:off x="542737" y="4321679"/>
            <a:ext cx="565140" cy="572552"/>
          </a:xfrm>
          <a:prstGeom prst="ellipse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489367" y="4384510"/>
            <a:ext cx="565140" cy="572552"/>
          </a:xfrm>
          <a:prstGeom prst="ellipse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7545395" y="4152667"/>
            <a:ext cx="587829" cy="442610"/>
          </a:xfrm>
          <a:prstGeom prst="ellipse">
            <a:avLst/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4503400" y="4067256"/>
            <a:ext cx="607388" cy="508846"/>
          </a:xfrm>
          <a:prstGeom prst="ellipse">
            <a:avLst/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7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737" y="122238"/>
            <a:ext cx="8355012" cy="563562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Methods:</a:t>
            </a:r>
            <a:endParaRPr lang="en-US" sz="2700" dirty="0">
              <a:solidFill>
                <a:schemeClr val="bg2">
                  <a:lumMod val="2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ubtitle 2"/>
              <p:cNvSpPr>
                <a:spLocks noGrp="1"/>
              </p:cNvSpPr>
              <p:nvPr>
                <p:ph idx="1"/>
              </p:nvPr>
            </p:nvSpPr>
            <p:spPr>
              <a:xfrm>
                <a:off x="0" y="762000"/>
                <a:ext cx="9144000" cy="6096000"/>
              </a:xfrm>
            </p:spPr>
            <p:txBody>
              <a:bodyPr>
                <a:noAutofit/>
              </a:bodyPr>
              <a:lstStyle/>
              <a:p>
                <a:pPr marL="514350" lvl="1" indent="-257175"/>
                <a:r>
                  <a:rPr lang="en-US" sz="2800" dirty="0"/>
                  <a:t>Analysis of the </a:t>
                </a:r>
                <a:r>
                  <a:rPr lang="en-US" sz="2800" dirty="0" err="1"/>
                  <a:t>hyperparameter</a:t>
                </a:r>
                <a:r>
                  <a:rPr lang="en-US" sz="2800" dirty="0"/>
                  <a:t> search</a:t>
                </a:r>
              </a:p>
              <a:p>
                <a:pPr marL="814387" lvl="2" indent="-257175"/>
                <a:r>
                  <a:rPr lang="en-US" sz="2400" dirty="0" err="1">
                    <a:ea typeface="Geneva" pitchFamily="123" charset="-128"/>
                  </a:rPr>
                  <a:t>Hyperparameter</a:t>
                </a:r>
                <a:r>
                  <a:rPr lang="en-US" sz="2400" dirty="0">
                    <a:ea typeface="Geneva" pitchFamily="123" charset="-128"/>
                  </a:rPr>
                  <a:t> densities were computed for high and low performing models</a:t>
                </a:r>
              </a:p>
              <a:p>
                <a:pPr marL="1157287" lvl="3" indent="-257175">
                  <a:defRPr/>
                </a:pPr>
                <a:r>
                  <a:rPr lang="en-US" sz="2000" dirty="0">
                    <a:solidFill>
                      <a:srgbClr val="000514"/>
                    </a:solidFill>
                    <a:ea typeface="Geneva" pitchFamily="123" charset="-128"/>
                  </a:rPr>
                  <a:t>Top 20% highest performing models were plotted versus the bottom 20%</a:t>
                </a:r>
              </a:p>
              <a:p>
                <a:pPr marL="1157287" lvl="3" indent="-257175">
                  <a:defRPr/>
                </a:pPr>
                <a:r>
                  <a:rPr lang="en-US" sz="2000" dirty="0">
                    <a:solidFill>
                      <a:srgbClr val="000514"/>
                    </a:solidFill>
                    <a:ea typeface="Geneva" pitchFamily="123" charset="-128"/>
                  </a:rPr>
                  <a:t>Kernel density estimation was used for visualization</a:t>
                </a:r>
              </a:p>
              <a:p>
                <a:pPr marL="514350" lvl="1" indent="-257175"/>
                <a:endParaRPr lang="en-US" sz="2800" dirty="0"/>
              </a:p>
              <a:p>
                <a:pPr marL="514350" lvl="1" indent="-257175"/>
                <a:endParaRPr lang="en-US" sz="2800" dirty="0"/>
              </a:p>
              <a:p>
                <a:pPr marL="514350" lvl="1" indent="-257175"/>
                <a:r>
                  <a:rPr lang="en-US" sz="2800" dirty="0"/>
                  <a:t>Permutation Feature Importance</a:t>
                </a:r>
              </a:p>
              <a:p>
                <a:pPr marL="814387" lvl="2" indent="-257175"/>
                <a:r>
                  <a:rPr lang="en-US" sz="2400" dirty="0">
                    <a:ea typeface="Geneva" pitchFamily="123" charset="-128"/>
                  </a:rPr>
                  <a:t>A feature is randomly permuted to measure its importance</a:t>
                </a:r>
              </a:p>
              <a:p>
                <a:pPr marL="814387" lvl="2" indent="-257175"/>
                <a:r>
                  <a:rPr lang="en-US" sz="2400" dirty="0">
                    <a:ea typeface="Geneva" pitchFamily="123" charset="-128"/>
                  </a:rPr>
                  <a:t>The decrease in prediction accuracy is the relative importance of each </a:t>
                </a:r>
                <a:r>
                  <a:rPr lang="en-US" sz="2400" dirty="0" err="1">
                    <a:ea typeface="Geneva" pitchFamily="123" charset="-128"/>
                  </a:rPr>
                  <a:t>j</a:t>
                </a:r>
                <a:r>
                  <a:rPr lang="en-US" sz="2400" baseline="30000" dirty="0" err="1">
                    <a:ea typeface="Geneva" pitchFamily="123" charset="-128"/>
                  </a:rPr>
                  <a:t>th</a:t>
                </a:r>
                <a:r>
                  <a:rPr lang="en-US" sz="2400" dirty="0">
                    <a:ea typeface="Geneva" pitchFamily="123" charset="-128"/>
                  </a:rPr>
                  <a:t> feature:</a:t>
                </a:r>
              </a:p>
              <a:p>
                <a:pPr marL="1157287" lvl="3" indent="-257175">
                  <a:defRPr/>
                </a:pP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000514"/>
                        </a:solidFill>
                        <a:latin typeface="Cambria Math" panose="02040503050406030204" pitchFamily="18" charset="0"/>
                        <a:ea typeface="Geneva" pitchFamily="123" charset="-128"/>
                      </a:rPr>
                      <m:t>𝑰</m:t>
                    </m:r>
                    <m:r>
                      <a:rPr lang="en-US" sz="2000" b="1" i="1" baseline="-25000" smtClean="0">
                        <a:solidFill>
                          <a:srgbClr val="000514"/>
                        </a:solidFill>
                        <a:latin typeface="Cambria Math" panose="02040503050406030204" pitchFamily="18" charset="0"/>
                        <a:ea typeface="Geneva" pitchFamily="123" charset="-128"/>
                      </a:rPr>
                      <m:t>𝒋</m:t>
                    </m:r>
                    <m:r>
                      <a:rPr lang="en-US" sz="2000" b="1" i="1" smtClean="0">
                        <a:solidFill>
                          <a:srgbClr val="000514"/>
                        </a:solidFill>
                        <a:latin typeface="Cambria Math" panose="02040503050406030204" pitchFamily="18" charset="0"/>
                        <a:ea typeface="Geneva" pitchFamily="123" charset="-128"/>
                      </a:rPr>
                      <m:t>=</m:t>
                    </m:r>
                    <m:r>
                      <a:rPr lang="en-US" sz="2000">
                        <a:solidFill>
                          <a:srgbClr val="000514"/>
                        </a:solidFill>
                        <a:latin typeface="Cambria Math" panose="02040503050406030204" pitchFamily="18" charset="0"/>
                        <a:ea typeface="Geneva" pitchFamily="123" charset="-128"/>
                      </a:rPr>
                      <m:t>𝐀𝐔𝐑𝐎</m:t>
                    </m:r>
                    <m:sSub>
                      <m:sSubPr>
                        <m:ctrlPr>
                          <a:rPr lang="en-US" sz="2000" i="1">
                            <a:solidFill>
                              <a:srgbClr val="000514"/>
                            </a:solidFill>
                            <a:latin typeface="Cambria Math" panose="02040503050406030204" pitchFamily="18" charset="0"/>
                            <a:ea typeface="Geneva" pitchFamily="123" charset="-128"/>
                          </a:rPr>
                        </m:ctrlPr>
                      </m:sSubPr>
                      <m:e>
                        <m:r>
                          <a:rPr lang="en-US" sz="2000">
                            <a:solidFill>
                              <a:srgbClr val="000514"/>
                            </a:solidFill>
                            <a:latin typeface="Cambria Math" panose="02040503050406030204" pitchFamily="18" charset="0"/>
                            <a:ea typeface="Geneva" pitchFamily="123" charset="-128"/>
                          </a:rPr>
                          <m:t>𝐂</m:t>
                        </m:r>
                      </m:e>
                      <m:sub>
                        <m:r>
                          <a:rPr lang="en-US" sz="2000" b="1" i="0" smtClean="0">
                            <a:solidFill>
                              <a:srgbClr val="000514"/>
                            </a:solidFill>
                            <a:latin typeface="Cambria Math" panose="02040503050406030204" pitchFamily="18" charset="0"/>
                            <a:ea typeface="Geneva" pitchFamily="123" charset="-128"/>
                          </a:rPr>
                          <m:t>𝐨𝐫𝐢𝐠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0514"/>
                        </a:solidFill>
                        <a:latin typeface="Cambria Math" panose="02040503050406030204" pitchFamily="18" charset="0"/>
                        <a:ea typeface="Geneva" pitchFamily="123" charset="-128"/>
                      </a:rPr>
                      <m:t> − </m:t>
                    </m:r>
                    <m:r>
                      <a:rPr lang="en-US" sz="2000" b="1" i="0" smtClean="0">
                        <a:solidFill>
                          <a:srgbClr val="000514"/>
                        </a:solidFill>
                        <a:latin typeface="Cambria Math" panose="02040503050406030204" pitchFamily="18" charset="0"/>
                        <a:ea typeface="Geneva" pitchFamily="123" charset="-128"/>
                      </a:rPr>
                      <m:t>𝐀𝐔𝐑𝐎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0514"/>
                            </a:solidFill>
                            <a:latin typeface="Cambria Math" panose="02040503050406030204" pitchFamily="18" charset="0"/>
                            <a:ea typeface="Geneva" pitchFamily="123" charset="-128"/>
                          </a:rPr>
                        </m:ctrlPr>
                      </m:sSubPr>
                      <m:e>
                        <m:r>
                          <a:rPr lang="en-US" sz="2000" b="1" i="0" smtClean="0">
                            <a:solidFill>
                              <a:srgbClr val="000514"/>
                            </a:solidFill>
                            <a:latin typeface="Cambria Math" panose="02040503050406030204" pitchFamily="18" charset="0"/>
                            <a:ea typeface="Geneva" pitchFamily="123" charset="-128"/>
                          </a:rPr>
                          <m:t>𝐂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2000" b="1" i="1" smtClean="0">
                            <a:solidFill>
                              <a:srgbClr val="000514"/>
                            </a:solidFill>
                            <a:latin typeface="Cambria Math" panose="02040503050406030204" pitchFamily="18" charset="0"/>
                            <a:ea typeface="Geneva" pitchFamily="123" charset="-128"/>
                          </a:rPr>
                          <m:t>Δ</m:t>
                        </m:r>
                        <m:r>
                          <a:rPr lang="en-US" sz="2000" b="1" i="0" smtClean="0">
                            <a:solidFill>
                              <a:srgbClr val="000514"/>
                            </a:solidFill>
                            <a:latin typeface="Cambria Math" panose="02040503050406030204" pitchFamily="18" charset="0"/>
                            <a:ea typeface="Geneva" pitchFamily="123" charset="-128"/>
                          </a:rPr>
                          <m:t>𝐣</m:t>
                        </m:r>
                      </m:sub>
                    </m:sSub>
                  </m:oMath>
                </a14:m>
                <a:endParaRPr lang="en-US" sz="1800" dirty="0">
                  <a:solidFill>
                    <a:srgbClr val="000514"/>
                  </a:solidFill>
                  <a:ea typeface="Geneva" pitchFamily="123" charset="-128"/>
                </a:endParaRPr>
              </a:p>
            </p:txBody>
          </p:sp>
        </mc:Choice>
        <mc:Fallback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762000"/>
                <a:ext cx="9144000" cy="6096000"/>
              </a:xfrm>
              <a:blipFill>
                <a:blip r:embed="rId3"/>
                <a:stretch>
                  <a:fillRect t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utoShape 6" descr="Image result for machine learnin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5" name="AutoShape 8" descr="Image result for machine learning"/>
          <p:cNvSpPr>
            <a:spLocks noChangeAspect="1" noChangeArrowheads="1"/>
          </p:cNvSpPr>
          <p:nvPr/>
        </p:nvSpPr>
        <p:spPr bwMode="auto">
          <a:xfrm>
            <a:off x="1373981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6" name="AutoShape 10" descr="Image result for machine learning"/>
          <p:cNvSpPr>
            <a:spLocks noChangeAspect="1" noChangeArrowheads="1"/>
          </p:cNvSpPr>
          <p:nvPr/>
        </p:nvSpPr>
        <p:spPr bwMode="auto">
          <a:xfrm>
            <a:off x="1488281" y="9775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E711801-F76F-40E5-A636-1030BA5CAC64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15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1E7FD43D-53CD-49DB-9271-48949B510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287" y="1361197"/>
            <a:ext cx="8443872" cy="5437805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FB14B4A-323E-477C-9501-ACB9ADE652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11" y="1551812"/>
            <a:ext cx="8229600" cy="514123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0138E5A-1E92-4E83-B5E5-C61F00EA0D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287" y="1363097"/>
            <a:ext cx="8596649" cy="5354054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BC0B3DA-107F-4DD9-B8A0-A3B8F1C8EB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783" y="1373500"/>
            <a:ext cx="8372375" cy="54396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737" y="122238"/>
            <a:ext cx="8355012" cy="563562"/>
          </a:xfrm>
        </p:spPr>
        <p:txBody>
          <a:bodyPr>
            <a:normAutofit/>
          </a:bodyPr>
          <a:lstStyle/>
          <a:p>
            <a:pPr lvl="1" algn="l"/>
            <a:r>
              <a:rPr lang="en-US" sz="2800" dirty="0"/>
              <a:t>Analysis of the </a:t>
            </a:r>
            <a:r>
              <a:rPr lang="en-US" sz="2800" dirty="0" err="1"/>
              <a:t>hyperparameter</a:t>
            </a:r>
            <a:r>
              <a:rPr lang="en-US" sz="2800" dirty="0"/>
              <a:t> search</a:t>
            </a:r>
            <a:endParaRPr lang="en-US" sz="27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AutoShape 6" descr="Image result for machine learnin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5" name="AutoShape 8" descr="Image result for machine learning"/>
          <p:cNvSpPr>
            <a:spLocks noChangeAspect="1" noChangeArrowheads="1"/>
          </p:cNvSpPr>
          <p:nvPr/>
        </p:nvSpPr>
        <p:spPr bwMode="auto">
          <a:xfrm>
            <a:off x="1375753" y="1365712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994704" y="6596522"/>
            <a:ext cx="2133600" cy="247650"/>
          </a:xfrm>
        </p:spPr>
        <p:txBody>
          <a:bodyPr/>
          <a:lstStyle/>
          <a:p>
            <a:pPr>
              <a:defRPr/>
            </a:pPr>
            <a:fld id="{4E711801-F76F-40E5-A636-1030BA5CAC64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6" name="AutoShape 10" descr="Image result for machine learning"/>
          <p:cNvSpPr>
            <a:spLocks noChangeAspect="1" noChangeArrowheads="1"/>
          </p:cNvSpPr>
          <p:nvPr/>
        </p:nvSpPr>
        <p:spPr bwMode="auto">
          <a:xfrm>
            <a:off x="1490053" y="1480012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35" name="Subtitle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907049"/>
          </a:xfrm>
        </p:spPr>
        <p:txBody>
          <a:bodyPr>
            <a:noAutofit/>
          </a:bodyPr>
          <a:lstStyle/>
          <a:p>
            <a:pPr marL="514350" lvl="1" indent="-257175"/>
            <a:r>
              <a:rPr lang="en-US" sz="2400" dirty="0">
                <a:ea typeface="Geneva" pitchFamily="123" charset="-128"/>
              </a:rPr>
              <a:t>KDE’s for </a:t>
            </a:r>
            <a:r>
              <a:rPr lang="en-US" sz="2400" dirty="0" err="1">
                <a:ea typeface="Geneva" pitchFamily="123" charset="-128"/>
              </a:rPr>
              <a:t>hyperparameter</a:t>
            </a:r>
            <a:r>
              <a:rPr lang="en-US" sz="2400" dirty="0">
                <a:ea typeface="Geneva" pitchFamily="123" charset="-128"/>
              </a:rPr>
              <a:t> ranges of </a:t>
            </a:r>
            <a:r>
              <a:rPr lang="en-US" sz="2400" dirty="0">
                <a:solidFill>
                  <a:srgbClr val="0070C0"/>
                </a:solidFill>
                <a:ea typeface="Geneva" pitchFamily="123" charset="-128"/>
              </a:rPr>
              <a:t>high performing models (blue)</a:t>
            </a:r>
            <a:r>
              <a:rPr lang="en-US" sz="2400" dirty="0">
                <a:ea typeface="Geneva" pitchFamily="123" charset="-128"/>
              </a:rPr>
              <a:t> versus </a:t>
            </a:r>
            <a:r>
              <a:rPr lang="en-US" sz="2400" dirty="0">
                <a:solidFill>
                  <a:srgbClr val="ECAF18"/>
                </a:solidFill>
                <a:ea typeface="Geneva" pitchFamily="123" charset="-128"/>
              </a:rPr>
              <a:t>low </a:t>
            </a:r>
            <a:r>
              <a:rPr lang="en-US" sz="2400" dirty="0" err="1">
                <a:solidFill>
                  <a:srgbClr val="ECAF18"/>
                </a:solidFill>
                <a:ea typeface="Geneva" pitchFamily="123" charset="-128"/>
              </a:rPr>
              <a:t>perfoming</a:t>
            </a:r>
            <a:r>
              <a:rPr lang="en-US" sz="2400" dirty="0">
                <a:solidFill>
                  <a:srgbClr val="ECAF18"/>
                </a:solidFill>
                <a:ea typeface="Geneva" pitchFamily="123" charset="-128"/>
              </a:rPr>
              <a:t> models (orange)</a:t>
            </a:r>
            <a:endParaRPr lang="en-US" sz="1800" dirty="0">
              <a:solidFill>
                <a:srgbClr val="ECAF18"/>
              </a:solidFill>
              <a:ea typeface="Geneva" pitchFamily="123" charset="-128"/>
            </a:endParaRPr>
          </a:p>
          <a:p>
            <a:pPr marL="814387" lvl="2" indent="-257175"/>
            <a:endParaRPr lang="en-US" sz="1700" dirty="0">
              <a:ea typeface="Geneva" pitchFamily="12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18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737" y="122238"/>
            <a:ext cx="8355012" cy="563562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Assessment of </a:t>
            </a:r>
            <a:r>
              <a:rPr lang="en-US" sz="2800" dirty="0" err="1"/>
              <a:t>hyperparameter</a:t>
            </a:r>
            <a:r>
              <a:rPr lang="en-US" sz="2800" dirty="0"/>
              <a:t> search:</a:t>
            </a:r>
            <a:endParaRPr lang="en-US" sz="27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514350" lvl="1" indent="-257175"/>
            <a:r>
              <a:rPr lang="en-US" sz="2400" dirty="0"/>
              <a:t>Adequate search ranges were used:</a:t>
            </a:r>
          </a:p>
          <a:p>
            <a:pPr marL="814387" lvl="2" indent="-257175"/>
            <a:r>
              <a:rPr lang="en-US" sz="2000" dirty="0">
                <a:ea typeface="Geneva" pitchFamily="123" charset="-128"/>
              </a:rPr>
              <a:t>Values for high performing models lay towards the center of the search ranges and did not abut edges of search space.</a:t>
            </a:r>
            <a:endParaRPr lang="en-US" sz="1800" dirty="0">
              <a:solidFill>
                <a:srgbClr val="000514"/>
              </a:solidFill>
              <a:ea typeface="Geneva" pitchFamily="123" charset="-128"/>
            </a:endParaRPr>
          </a:p>
          <a:p>
            <a:pPr marL="514350" lvl="1" indent="-257175"/>
            <a:endParaRPr lang="en-US" sz="2400" dirty="0"/>
          </a:p>
          <a:p>
            <a:pPr marL="514350" lvl="1" indent="-257175"/>
            <a:endParaRPr lang="en-US" sz="2400" dirty="0"/>
          </a:p>
          <a:p>
            <a:pPr marL="514350" lvl="1" indent="-257175"/>
            <a:r>
              <a:rPr lang="en-US" sz="2400" dirty="0"/>
              <a:t>Different configurations were found between high and low performing models</a:t>
            </a:r>
          </a:p>
          <a:p>
            <a:pPr marL="814387" lvl="2" indent="-257175"/>
            <a:r>
              <a:rPr lang="en-US" sz="2000" dirty="0">
                <a:ea typeface="Geneva" pitchFamily="123" charset="-128"/>
              </a:rPr>
              <a:t>I.E. the orange (low performing) and blue (high performing) peaks didn’t substantially overlap</a:t>
            </a:r>
            <a:endParaRPr lang="en-US" sz="1800" dirty="0">
              <a:solidFill>
                <a:srgbClr val="000514"/>
              </a:solidFill>
              <a:ea typeface="Geneva" pitchFamily="123" charset="-128"/>
            </a:endParaRPr>
          </a:p>
          <a:p>
            <a:pPr marL="814387" lvl="2" indent="-257175"/>
            <a:endParaRPr lang="en-US" sz="1800" dirty="0">
              <a:solidFill>
                <a:srgbClr val="000514"/>
              </a:solidFill>
              <a:ea typeface="Geneva" pitchFamily="123" charset="-128"/>
            </a:endParaRPr>
          </a:p>
          <a:p>
            <a:pPr marL="814387" lvl="2" indent="-257175"/>
            <a:endParaRPr lang="en-US" sz="1800" dirty="0">
              <a:solidFill>
                <a:srgbClr val="000514"/>
              </a:solidFill>
              <a:ea typeface="Geneva" pitchFamily="123" charset="-128"/>
            </a:endParaRPr>
          </a:p>
          <a:p>
            <a:pPr marL="514350" lvl="1" indent="-257175"/>
            <a:r>
              <a:rPr lang="en-US" sz="2300" dirty="0">
                <a:ea typeface="Geneva" pitchFamily="123" charset="-128"/>
              </a:rPr>
              <a:t>Results show the highest performing models use:</a:t>
            </a:r>
          </a:p>
          <a:p>
            <a:pPr marL="814387" lvl="2" indent="-257175"/>
            <a:r>
              <a:rPr lang="en-US" sz="2000" dirty="0">
                <a:ea typeface="Geneva" pitchFamily="123" charset="-128"/>
              </a:rPr>
              <a:t>between 2-4 hidden layers </a:t>
            </a:r>
          </a:p>
          <a:p>
            <a:pPr marL="814387" lvl="2" indent="-257175"/>
            <a:r>
              <a:rPr lang="en-US" sz="2000" dirty="0">
                <a:ea typeface="Geneva" pitchFamily="123" charset="-128"/>
              </a:rPr>
              <a:t>Between 16-64 neurons per layer, </a:t>
            </a:r>
          </a:p>
          <a:p>
            <a:pPr marL="814387" lvl="2" indent="-257175"/>
            <a:r>
              <a:rPr lang="en-US" sz="2000" dirty="0">
                <a:ea typeface="Geneva" pitchFamily="123" charset="-128"/>
              </a:rPr>
              <a:t>Exact parameter is granularity dependent.</a:t>
            </a:r>
            <a:endParaRPr lang="en-US" sz="1800" dirty="0">
              <a:solidFill>
                <a:srgbClr val="000514"/>
              </a:solidFill>
              <a:ea typeface="Geneva" pitchFamily="123" charset="-128"/>
            </a:endParaRPr>
          </a:p>
          <a:p>
            <a:pPr marL="900112" lvl="3" indent="0">
              <a:buNone/>
              <a:defRPr/>
            </a:pPr>
            <a:endParaRPr lang="en-US" sz="1800" dirty="0">
              <a:solidFill>
                <a:srgbClr val="000514"/>
              </a:solidFill>
              <a:ea typeface="Geneva" pitchFamily="123" charset="-128"/>
            </a:endParaRPr>
          </a:p>
        </p:txBody>
      </p:sp>
      <p:sp>
        <p:nvSpPr>
          <p:cNvPr id="4" name="AutoShape 6" descr="Image result for machine learnin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5" name="AutoShape 8" descr="Image result for machine learning"/>
          <p:cNvSpPr>
            <a:spLocks noChangeAspect="1" noChangeArrowheads="1"/>
          </p:cNvSpPr>
          <p:nvPr/>
        </p:nvSpPr>
        <p:spPr bwMode="auto">
          <a:xfrm>
            <a:off x="1373981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6" name="AutoShape 10" descr="Image result for machine learning"/>
          <p:cNvSpPr>
            <a:spLocks noChangeAspect="1" noChangeArrowheads="1"/>
          </p:cNvSpPr>
          <p:nvPr/>
        </p:nvSpPr>
        <p:spPr bwMode="auto">
          <a:xfrm>
            <a:off x="1488281" y="9775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711801-F76F-40E5-A636-1030BA5CAC64}" type="slidenum">
              <a:rPr kumimoji="0" lang="en-US" sz="900" b="1" i="0" u="none" strike="noStrike" kern="1200" cap="none" spc="0" normalizeH="0" baseline="0" noProof="0" smtClean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680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37" y="1435100"/>
            <a:ext cx="7592676" cy="5537200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1339986" y="1333634"/>
            <a:ext cx="6938270" cy="5098293"/>
            <a:chOff x="-4175029" y="3336703"/>
            <a:chExt cx="3690285" cy="2711649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3"/>
            <a:srcRect t="51625" r="51397"/>
            <a:stretch/>
          </p:blipFill>
          <p:spPr>
            <a:xfrm>
              <a:off x="-4175029" y="3369733"/>
              <a:ext cx="3690285" cy="2678619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auto">
            <a:xfrm>
              <a:off x="-3956646" y="3336703"/>
              <a:ext cx="313038" cy="288324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610819" y="901876"/>
            <a:ext cx="6721282" cy="5004074"/>
            <a:chOff x="-2870924" y="748903"/>
            <a:chExt cx="3667965" cy="2730843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/>
            <a:srcRect l="51856" b="50682"/>
            <a:stretch/>
          </p:blipFill>
          <p:spPr>
            <a:xfrm>
              <a:off x="-2858328" y="748903"/>
              <a:ext cx="3655369" cy="2730843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 bwMode="auto">
            <a:xfrm>
              <a:off x="-2870924" y="1007194"/>
              <a:ext cx="440762" cy="327335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542475" y="1219202"/>
            <a:ext cx="6789626" cy="5062440"/>
            <a:chOff x="-3643608" y="1206105"/>
            <a:chExt cx="2737748" cy="2041303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3"/>
            <a:srcRect l="51260" t="52348"/>
            <a:stretch/>
          </p:blipFill>
          <p:spPr>
            <a:xfrm>
              <a:off x="-3643608" y="1295400"/>
              <a:ext cx="2737748" cy="1952008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auto">
            <a:xfrm>
              <a:off x="-3607209" y="1206105"/>
              <a:ext cx="313038" cy="288324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737" y="122238"/>
            <a:ext cx="8355012" cy="563562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Permutation Feature Importance</a:t>
            </a:r>
            <a:endParaRPr lang="en-US" sz="27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514350" lvl="1" indent="-257175"/>
            <a:r>
              <a:rPr lang="en-US" sz="2400" dirty="0">
                <a:ea typeface="Geneva" pitchFamily="123" charset="-128"/>
              </a:rPr>
              <a:t>Using PFI, feature </a:t>
            </a:r>
            <a:r>
              <a:rPr lang="en-US" sz="2400" dirty="0" err="1">
                <a:ea typeface="Geneva" pitchFamily="123" charset="-128"/>
              </a:rPr>
              <a:t>importances</a:t>
            </a:r>
            <a:r>
              <a:rPr lang="en-US" sz="2400" dirty="0">
                <a:ea typeface="Geneva" pitchFamily="123" charset="-128"/>
              </a:rPr>
              <a:t> of the top model for each atlas are depicted in glass-brain views below</a:t>
            </a:r>
            <a:endParaRPr lang="en-US" sz="1800" dirty="0">
              <a:ea typeface="Geneva" pitchFamily="123" charset="-128"/>
            </a:endParaRPr>
          </a:p>
          <a:p>
            <a:pPr marL="814387" lvl="2" indent="-257175"/>
            <a:endParaRPr lang="en-US" sz="1700" dirty="0">
              <a:ea typeface="Geneva" pitchFamily="123" charset="-128"/>
            </a:endParaRPr>
          </a:p>
        </p:txBody>
      </p:sp>
      <p:sp>
        <p:nvSpPr>
          <p:cNvPr id="4" name="AutoShape 6" descr="Image result for machine learnin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5" name="AutoShape 8" descr="Image result for machine learning"/>
          <p:cNvSpPr>
            <a:spLocks noChangeAspect="1" noChangeArrowheads="1"/>
          </p:cNvSpPr>
          <p:nvPr/>
        </p:nvSpPr>
        <p:spPr bwMode="auto">
          <a:xfrm>
            <a:off x="1373981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6" name="AutoShape 10" descr="Image result for machine learning"/>
          <p:cNvSpPr>
            <a:spLocks noChangeAspect="1" noChangeArrowheads="1"/>
          </p:cNvSpPr>
          <p:nvPr/>
        </p:nvSpPr>
        <p:spPr bwMode="auto">
          <a:xfrm>
            <a:off x="1488281" y="9775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E711801-F76F-40E5-A636-1030BA5CAC64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766119" y="4203700"/>
            <a:ext cx="313038" cy="288324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563724" y="4203700"/>
            <a:ext cx="313038" cy="288324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605143" y="1724626"/>
            <a:ext cx="313038" cy="288324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4339075" y="1724626"/>
            <a:ext cx="0" cy="5076449"/>
          </a:xfrm>
          <a:prstGeom prst="line">
            <a:avLst/>
          </a:prstGeom>
          <a:ln w="508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auto">
          <a:xfrm flipH="1">
            <a:off x="142843" y="4334621"/>
            <a:ext cx="8858314" cy="7406"/>
          </a:xfrm>
          <a:prstGeom prst="line">
            <a:avLst/>
          </a:prstGeom>
          <a:ln w="508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t="25313" r="53354" b="51032"/>
          <a:stretch/>
        </p:blipFill>
        <p:spPr>
          <a:xfrm>
            <a:off x="766119" y="5187683"/>
            <a:ext cx="4654409" cy="172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62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737" y="122238"/>
            <a:ext cx="8355012" cy="563562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Learned features across atlases</a:t>
            </a:r>
            <a:endParaRPr lang="en-US" sz="27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-1" y="762000"/>
            <a:ext cx="8665535" cy="2162433"/>
          </a:xfrm>
        </p:spPr>
        <p:txBody>
          <a:bodyPr>
            <a:noAutofit/>
          </a:bodyPr>
          <a:lstStyle/>
          <a:p>
            <a:pPr marL="514350" lvl="1" indent="-257175"/>
            <a:r>
              <a:rPr lang="en-US" sz="2800" dirty="0">
                <a:ea typeface="Geneva" pitchFamily="123" charset="-128"/>
              </a:rPr>
              <a:t>Functions of identified regions</a:t>
            </a:r>
            <a:endParaRPr lang="en-US" sz="2800" dirty="0"/>
          </a:p>
          <a:p>
            <a:pPr marL="814387" lvl="2" indent="-257175"/>
            <a:r>
              <a:rPr lang="en-US" sz="2400" dirty="0">
                <a:ea typeface="Geneva" pitchFamily="123" charset="-128"/>
              </a:rPr>
              <a:t>The top 15 features (by z-scored importance) will be depicted in a color-coded bar graph</a:t>
            </a:r>
          </a:p>
          <a:p>
            <a:pPr marL="814387" lvl="2" indent="-257175"/>
            <a:r>
              <a:rPr lang="en-US" sz="2400" dirty="0">
                <a:ea typeface="Geneva" pitchFamily="123" charset="-128"/>
              </a:rPr>
              <a:t>Color-coded by type of region connected</a:t>
            </a:r>
          </a:p>
          <a:p>
            <a:pPr marL="814387" lvl="2" indent="-257175"/>
            <a:endParaRPr lang="en-US" sz="1800" dirty="0">
              <a:ea typeface="Geneva" pitchFamily="123" charset="-128"/>
            </a:endParaRPr>
          </a:p>
          <a:p>
            <a:pPr marL="814387" lvl="2" indent="-257175"/>
            <a:endParaRPr lang="en-US" sz="1700" dirty="0">
              <a:ea typeface="Geneva" pitchFamily="123" charset="-128"/>
            </a:endParaRPr>
          </a:p>
        </p:txBody>
      </p:sp>
      <p:sp>
        <p:nvSpPr>
          <p:cNvPr id="4" name="AutoShape 6" descr="Image result for machine learnin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5" name="AutoShape 8" descr="Image result for machine learning"/>
          <p:cNvSpPr>
            <a:spLocks noChangeAspect="1" noChangeArrowheads="1"/>
          </p:cNvSpPr>
          <p:nvPr/>
        </p:nvSpPr>
        <p:spPr bwMode="auto">
          <a:xfrm>
            <a:off x="1373981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6" name="AutoShape 10" descr="Image result for machine learning"/>
          <p:cNvSpPr>
            <a:spLocks noChangeAspect="1" noChangeArrowheads="1"/>
          </p:cNvSpPr>
          <p:nvPr/>
        </p:nvSpPr>
        <p:spPr bwMode="auto">
          <a:xfrm>
            <a:off x="1488281" y="9775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7010400" y="6618964"/>
            <a:ext cx="2133600" cy="247650"/>
          </a:xfrm>
        </p:spPr>
        <p:txBody>
          <a:bodyPr/>
          <a:lstStyle/>
          <a:p>
            <a:pPr>
              <a:defRPr/>
            </a:pPr>
            <a:fld id="{4E711801-F76F-40E5-A636-1030BA5CAC64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-3331247" y="2554569"/>
            <a:ext cx="3032409" cy="2144637"/>
            <a:chOff x="8930820" y="1917680"/>
            <a:chExt cx="2241054" cy="1584960"/>
          </a:xfrm>
        </p:grpSpPr>
        <p:grpSp>
          <p:nvGrpSpPr>
            <p:cNvPr id="26" name="Group 25"/>
            <p:cNvGrpSpPr/>
            <p:nvPr/>
          </p:nvGrpSpPr>
          <p:grpSpPr>
            <a:xfrm>
              <a:off x="8930820" y="1917680"/>
              <a:ext cx="2241054" cy="1584960"/>
              <a:chOff x="7212232" y="5486400"/>
              <a:chExt cx="2155288" cy="1546668"/>
            </a:xfrm>
          </p:grpSpPr>
          <p:sp>
            <p:nvSpPr>
              <p:cNvPr id="34" name="Hexagon 33"/>
              <p:cNvSpPr/>
              <p:nvPr/>
            </p:nvSpPr>
            <p:spPr>
              <a:xfrm>
                <a:off x="7212232" y="5743068"/>
                <a:ext cx="802460" cy="515556"/>
              </a:xfrm>
              <a:prstGeom prst="hexagon">
                <a:avLst/>
              </a:prstGeom>
              <a:solidFill>
                <a:srgbClr val="80008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Hexagon 34"/>
              <p:cNvSpPr/>
              <p:nvPr/>
            </p:nvSpPr>
            <p:spPr>
              <a:xfrm>
                <a:off x="7888646" y="6517512"/>
                <a:ext cx="802460" cy="515556"/>
              </a:xfrm>
              <a:prstGeom prst="hexagon">
                <a:avLst/>
              </a:prstGeom>
              <a:solidFill>
                <a:srgbClr val="FFA9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Hexagon 35"/>
              <p:cNvSpPr/>
              <p:nvPr/>
            </p:nvSpPr>
            <p:spPr>
              <a:xfrm>
                <a:off x="7212232" y="6259734"/>
                <a:ext cx="802460" cy="515556"/>
              </a:xfrm>
              <a:prstGeom prst="hexagon">
                <a:avLst/>
              </a:prstGeom>
              <a:solidFill>
                <a:srgbClr val="FF00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Hexagon 36"/>
              <p:cNvSpPr/>
              <p:nvPr/>
            </p:nvSpPr>
            <p:spPr>
              <a:xfrm>
                <a:off x="8565060" y="6259734"/>
                <a:ext cx="802460" cy="515556"/>
              </a:xfrm>
              <a:prstGeom prst="hexagon">
                <a:avLst/>
              </a:prstGeom>
              <a:solidFill>
                <a:srgbClr val="FFFF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Hexagon 37"/>
              <p:cNvSpPr/>
              <p:nvPr/>
            </p:nvSpPr>
            <p:spPr>
              <a:xfrm>
                <a:off x="7888646" y="5486400"/>
                <a:ext cx="802460" cy="515556"/>
              </a:xfrm>
              <a:prstGeom prst="hexagon">
                <a:avLst/>
              </a:prstGeom>
              <a:solidFill>
                <a:srgbClr val="0000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Hexagon 38"/>
              <p:cNvSpPr/>
              <p:nvPr/>
            </p:nvSpPr>
            <p:spPr>
              <a:xfrm>
                <a:off x="8565060" y="5744178"/>
                <a:ext cx="802460" cy="515556"/>
              </a:xfrm>
              <a:prstGeom prst="hexagon">
                <a:avLst/>
              </a:prstGeom>
              <a:solidFill>
                <a:srgbClr val="0080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9723274" y="1964671"/>
              <a:ext cx="656146" cy="432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 w="3175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</a:rPr>
                <a:t>Motor-Motor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436123" y="2752050"/>
              <a:ext cx="656146" cy="432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 w="3175"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Other-Other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019942" y="2746480"/>
              <a:ext cx="656146" cy="432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 w="3175"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Lang-Lang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444733" y="2236682"/>
              <a:ext cx="656146" cy="432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 w="3175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</a:rPr>
                <a:t>Other-Motor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011848" y="2218161"/>
              <a:ext cx="656146" cy="432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 w="3175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</a:rPr>
                <a:t>Motor-Lang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723274" y="3005779"/>
              <a:ext cx="656146" cy="432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 w="3175"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Other-Lang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9667994" y="2498112"/>
              <a:ext cx="755323" cy="432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0" cap="none" spc="0" normalizeH="0" baseline="0" noProof="0" dirty="0">
                  <a:ln w="3175"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Feature Type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22968" y="3359504"/>
            <a:ext cx="8719949" cy="2878815"/>
            <a:chOff x="177800" y="3217185"/>
            <a:chExt cx="8719949" cy="2878815"/>
          </a:xfrm>
        </p:grpSpPr>
        <p:sp>
          <p:nvSpPr>
            <p:cNvPr id="7" name="Rectangle 6"/>
            <p:cNvSpPr/>
            <p:nvPr/>
          </p:nvSpPr>
          <p:spPr bwMode="auto">
            <a:xfrm>
              <a:off x="177800" y="3217185"/>
              <a:ext cx="474133" cy="389467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6937623" y="4772967"/>
              <a:ext cx="1960126" cy="1323033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7611534" y="4553288"/>
              <a:ext cx="642310" cy="357833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4EF50F03-9A0F-41B6-9048-DCF636F8D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1404" y="3043689"/>
            <a:ext cx="4421191" cy="312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3299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737" y="122238"/>
            <a:ext cx="8355012" cy="563562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Learned features and interpretation</a:t>
            </a:r>
            <a:endParaRPr lang="en-US" sz="27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09224" y="4432845"/>
            <a:ext cx="8789380" cy="2162433"/>
          </a:xfrm>
        </p:spPr>
        <p:txBody>
          <a:bodyPr>
            <a:noAutofit/>
          </a:bodyPr>
          <a:lstStyle/>
          <a:p>
            <a:pPr marL="514350" lvl="1" indent="-257175"/>
            <a:r>
              <a:rPr lang="en-US" sz="2000" dirty="0">
                <a:ea typeface="Geneva" pitchFamily="123" charset="-128"/>
              </a:rPr>
              <a:t>Features that corroborate previously reported alterations in ASD:</a:t>
            </a:r>
            <a:endParaRPr lang="en-US" sz="2000" dirty="0"/>
          </a:p>
          <a:p>
            <a:pPr marL="814387" lvl="2" indent="-257175"/>
            <a:r>
              <a:rPr lang="en-US" sz="2000" dirty="0">
                <a:ea typeface="Geneva" pitchFamily="123" charset="-128"/>
              </a:rPr>
              <a:t>Motor and supplementary motor connections</a:t>
            </a:r>
          </a:p>
          <a:p>
            <a:pPr marL="1157287" lvl="3" indent="-257175"/>
            <a:r>
              <a:rPr lang="en-US" sz="2000" dirty="0">
                <a:ea typeface="Geneva" pitchFamily="123" charset="-128"/>
              </a:rPr>
              <a:t>Possibly related to sensory processing alterations in ASD</a:t>
            </a:r>
          </a:p>
          <a:p>
            <a:pPr marL="514350" lvl="1" indent="-257175"/>
            <a:endParaRPr lang="en-US" sz="2000" dirty="0">
              <a:ea typeface="Geneva" pitchFamily="123" charset="-128"/>
            </a:endParaRPr>
          </a:p>
          <a:p>
            <a:pPr marL="514350" lvl="1" indent="-257175"/>
            <a:r>
              <a:rPr lang="en-US" sz="2000" dirty="0">
                <a:ea typeface="Geneva" pitchFamily="123" charset="-128"/>
              </a:rPr>
              <a:t>Novel features identified: </a:t>
            </a:r>
          </a:p>
          <a:p>
            <a:pPr marL="814387" lvl="2" indent="-257175"/>
            <a:r>
              <a:rPr lang="en-US" sz="2000" dirty="0">
                <a:ea typeface="Geneva" pitchFamily="123" charset="-128"/>
              </a:rPr>
              <a:t>Cerebellar features</a:t>
            </a:r>
          </a:p>
          <a:p>
            <a:pPr marL="814387" lvl="2" indent="-257175"/>
            <a:endParaRPr lang="en-US" sz="1800" dirty="0">
              <a:ea typeface="Geneva" pitchFamily="123" charset="-128"/>
            </a:endParaRPr>
          </a:p>
          <a:p>
            <a:pPr marL="814387" lvl="2" indent="-257175"/>
            <a:endParaRPr lang="en-US" sz="1700" dirty="0">
              <a:ea typeface="Geneva" pitchFamily="123" charset="-128"/>
            </a:endParaRPr>
          </a:p>
        </p:txBody>
      </p:sp>
      <p:sp>
        <p:nvSpPr>
          <p:cNvPr id="4" name="AutoShape 6" descr="Image result for machine learnin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5" name="AutoShape 8" descr="Image result for machine learning"/>
          <p:cNvSpPr>
            <a:spLocks noChangeAspect="1" noChangeArrowheads="1"/>
          </p:cNvSpPr>
          <p:nvPr/>
        </p:nvSpPr>
        <p:spPr bwMode="auto">
          <a:xfrm>
            <a:off x="1373981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6" name="AutoShape 10" descr="Image result for machine learning"/>
          <p:cNvSpPr>
            <a:spLocks noChangeAspect="1" noChangeArrowheads="1"/>
          </p:cNvSpPr>
          <p:nvPr/>
        </p:nvSpPr>
        <p:spPr bwMode="auto">
          <a:xfrm>
            <a:off x="1488281" y="9775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7010400" y="6618964"/>
            <a:ext cx="2133600" cy="247650"/>
          </a:xfrm>
        </p:spPr>
        <p:txBody>
          <a:bodyPr/>
          <a:lstStyle/>
          <a:p>
            <a:pPr>
              <a:defRPr/>
            </a:pPr>
            <a:fld id="{4E711801-F76F-40E5-A636-1030BA5CAC64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-183946" y="669649"/>
            <a:ext cx="9222305" cy="3588608"/>
            <a:chOff x="-78305" y="2965195"/>
            <a:chExt cx="9222305" cy="3588608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/>
            <a:srcRect b="65800"/>
            <a:stretch/>
          </p:blipFill>
          <p:spPr>
            <a:xfrm>
              <a:off x="-78305" y="2965195"/>
              <a:ext cx="9222305" cy="3588608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 bwMode="auto">
            <a:xfrm>
              <a:off x="177800" y="3217185"/>
              <a:ext cx="474133" cy="389467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6937623" y="4772967"/>
              <a:ext cx="1960126" cy="1323033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7611534" y="4553288"/>
              <a:ext cx="642310" cy="357833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48" name="Picture 47">
            <a:extLst>
              <a:ext uri="{FF2B5EF4-FFF2-40B4-BE49-F238E27FC236}">
                <a16:creationId xmlns:a16="http://schemas.microsoft.com/office/drawing/2014/main" id="{E0689A07-6649-48CE-8277-8726B7ECD5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3346" y="2829976"/>
            <a:ext cx="1358762" cy="96008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1F0538-2865-4205-A56E-67268A473664}"/>
              </a:ext>
            </a:extLst>
          </p:cNvPr>
          <p:cNvSpPr/>
          <p:nvPr/>
        </p:nvSpPr>
        <p:spPr bwMode="auto">
          <a:xfrm>
            <a:off x="4939530" y="2436658"/>
            <a:ext cx="1831194" cy="73152"/>
          </a:xfrm>
          <a:prstGeom prst="rect">
            <a:avLst/>
          </a:prstGeom>
          <a:solidFill>
            <a:srgbClr val="F7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9481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737" y="122238"/>
            <a:ext cx="8355012" cy="563562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Learned features and interpretation</a:t>
            </a:r>
            <a:endParaRPr lang="en-US" sz="27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09224" y="4432845"/>
            <a:ext cx="8834776" cy="2162433"/>
          </a:xfrm>
        </p:spPr>
        <p:txBody>
          <a:bodyPr>
            <a:noAutofit/>
          </a:bodyPr>
          <a:lstStyle/>
          <a:p>
            <a:pPr marL="514350" lvl="1" indent="-257175"/>
            <a:r>
              <a:rPr lang="en-US" sz="2000" dirty="0">
                <a:ea typeface="Geneva" pitchFamily="123" charset="-128"/>
              </a:rPr>
              <a:t>Features that corroborate previously reported alterations in ASD:</a:t>
            </a:r>
            <a:endParaRPr lang="en-US" sz="2000" dirty="0"/>
          </a:p>
          <a:p>
            <a:pPr marL="814387" lvl="2" indent="-257175"/>
            <a:r>
              <a:rPr lang="en-US" sz="2000" dirty="0">
                <a:ea typeface="Geneva" pitchFamily="123" charset="-128"/>
              </a:rPr>
              <a:t>Motor and language features are identified more predominantly</a:t>
            </a:r>
          </a:p>
          <a:p>
            <a:pPr marL="1157287" lvl="3" indent="-257175"/>
            <a:r>
              <a:rPr lang="en-US" sz="2000" dirty="0">
                <a:ea typeface="Geneva" pitchFamily="123" charset="-128"/>
              </a:rPr>
              <a:t>Both sensory processing and language processing are known to be involved in the pathophysiology of ASD</a:t>
            </a:r>
          </a:p>
          <a:p>
            <a:pPr marL="514350" lvl="1" indent="-257175"/>
            <a:endParaRPr lang="en-US" sz="2000" dirty="0">
              <a:ea typeface="Geneva" pitchFamily="123" charset="-128"/>
            </a:endParaRPr>
          </a:p>
          <a:p>
            <a:pPr marL="514350" lvl="1" indent="-257175"/>
            <a:r>
              <a:rPr lang="en-US" sz="2000" dirty="0">
                <a:ea typeface="Geneva" pitchFamily="123" charset="-128"/>
              </a:rPr>
              <a:t>Novel features identified: </a:t>
            </a:r>
          </a:p>
          <a:p>
            <a:pPr marL="814387" lvl="2" indent="-257175"/>
            <a:r>
              <a:rPr lang="en-US" sz="2000" dirty="0">
                <a:ea typeface="Geneva" pitchFamily="123" charset="-128"/>
              </a:rPr>
              <a:t>Cerebellar, again</a:t>
            </a:r>
          </a:p>
          <a:p>
            <a:pPr marL="814387" lvl="2" indent="-257175"/>
            <a:endParaRPr lang="en-US" sz="1800" dirty="0">
              <a:ea typeface="Geneva" pitchFamily="123" charset="-128"/>
            </a:endParaRPr>
          </a:p>
          <a:p>
            <a:pPr marL="814387" lvl="2" indent="-257175"/>
            <a:endParaRPr lang="en-US" sz="1700" dirty="0">
              <a:ea typeface="Geneva" pitchFamily="123" charset="-128"/>
            </a:endParaRPr>
          </a:p>
        </p:txBody>
      </p:sp>
      <p:sp>
        <p:nvSpPr>
          <p:cNvPr id="4" name="AutoShape 6" descr="Image result for machine learnin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5" name="AutoShape 8" descr="Image result for machine learning"/>
          <p:cNvSpPr>
            <a:spLocks noChangeAspect="1" noChangeArrowheads="1"/>
          </p:cNvSpPr>
          <p:nvPr/>
        </p:nvSpPr>
        <p:spPr bwMode="auto">
          <a:xfrm>
            <a:off x="1373981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6" name="AutoShape 10" descr="Image result for machine learning"/>
          <p:cNvSpPr>
            <a:spLocks noChangeAspect="1" noChangeArrowheads="1"/>
          </p:cNvSpPr>
          <p:nvPr/>
        </p:nvSpPr>
        <p:spPr bwMode="auto">
          <a:xfrm>
            <a:off x="1488281" y="9775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7010400" y="6618964"/>
            <a:ext cx="2133600" cy="247650"/>
          </a:xfrm>
        </p:spPr>
        <p:txBody>
          <a:bodyPr/>
          <a:lstStyle/>
          <a:p>
            <a:pPr>
              <a:defRPr/>
            </a:pPr>
            <a:fld id="{4E711801-F76F-40E5-A636-1030BA5CAC64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-78305" y="857589"/>
            <a:ext cx="9222305" cy="3283552"/>
            <a:chOff x="10390663" y="1038688"/>
            <a:chExt cx="9222305" cy="3283552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/>
            <a:srcRect t="35572" b="33642"/>
            <a:stretch/>
          </p:blipFill>
          <p:spPr>
            <a:xfrm>
              <a:off x="10390663" y="1091804"/>
              <a:ext cx="9222305" cy="3230436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 bwMode="auto">
            <a:xfrm>
              <a:off x="10612120" y="1038688"/>
              <a:ext cx="474133" cy="389467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D69B8E2F-DFF7-436C-BC1B-2A21CE8FF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0253" y="2751175"/>
            <a:ext cx="1358762" cy="96008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FC6B210-FC6E-47EF-BDD1-C20823124BD4}"/>
              </a:ext>
            </a:extLst>
          </p:cNvPr>
          <p:cNvSpPr/>
          <p:nvPr/>
        </p:nvSpPr>
        <p:spPr bwMode="auto">
          <a:xfrm>
            <a:off x="5034780" y="2608108"/>
            <a:ext cx="2775720" cy="73152"/>
          </a:xfrm>
          <a:prstGeom prst="rect">
            <a:avLst/>
          </a:prstGeom>
          <a:solidFill>
            <a:srgbClr val="80008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2C1754-D440-4A6E-A31B-3613DE9D2FE0}"/>
              </a:ext>
            </a:extLst>
          </p:cNvPr>
          <p:cNvSpPr/>
          <p:nvPr/>
        </p:nvSpPr>
        <p:spPr bwMode="auto">
          <a:xfrm>
            <a:off x="5030811" y="2946707"/>
            <a:ext cx="2375670" cy="73152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7EF2C4-9CCD-4957-8C28-4BD168E2D905}"/>
              </a:ext>
            </a:extLst>
          </p:cNvPr>
          <p:cNvSpPr/>
          <p:nvPr/>
        </p:nvSpPr>
        <p:spPr bwMode="auto">
          <a:xfrm>
            <a:off x="5030811" y="3283294"/>
            <a:ext cx="2313432" cy="73152"/>
          </a:xfrm>
          <a:prstGeom prst="rect">
            <a:avLst/>
          </a:prstGeom>
          <a:solidFill>
            <a:srgbClr val="FFA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1B9AD6-972B-440B-9A25-3E8E81DC8425}"/>
              </a:ext>
            </a:extLst>
          </p:cNvPr>
          <p:cNvSpPr/>
          <p:nvPr/>
        </p:nvSpPr>
        <p:spPr bwMode="auto">
          <a:xfrm>
            <a:off x="5034780" y="3454610"/>
            <a:ext cx="2304288" cy="73152"/>
          </a:xfrm>
          <a:prstGeom prst="rect">
            <a:avLst/>
          </a:prstGeom>
          <a:solidFill>
            <a:srgbClr val="80008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6F204B-3A51-4929-96B0-CE526A8AD348}"/>
              </a:ext>
            </a:extLst>
          </p:cNvPr>
          <p:cNvSpPr/>
          <p:nvPr/>
        </p:nvSpPr>
        <p:spPr bwMode="auto">
          <a:xfrm>
            <a:off x="5034780" y="3624972"/>
            <a:ext cx="2258568" cy="73152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999C731-B9E9-41B2-B5CA-C2C0DEF1F9F3}"/>
              </a:ext>
            </a:extLst>
          </p:cNvPr>
          <p:cNvSpPr/>
          <p:nvPr/>
        </p:nvSpPr>
        <p:spPr bwMode="auto">
          <a:xfrm>
            <a:off x="5026049" y="2437661"/>
            <a:ext cx="2820170" cy="73152"/>
          </a:xfrm>
          <a:prstGeom prst="rect">
            <a:avLst/>
          </a:prstGeom>
          <a:solidFill>
            <a:srgbClr val="80008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BEADAC7-ACB8-4E60-865E-FC1D79A43C63}"/>
              </a:ext>
            </a:extLst>
          </p:cNvPr>
          <p:cNvSpPr/>
          <p:nvPr/>
        </p:nvSpPr>
        <p:spPr bwMode="auto">
          <a:xfrm>
            <a:off x="5028430" y="2265301"/>
            <a:ext cx="2820170" cy="73152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B9296EB-7F7E-4E85-BC1F-E8ABB9533EC0}"/>
              </a:ext>
            </a:extLst>
          </p:cNvPr>
          <p:cNvSpPr/>
          <p:nvPr/>
        </p:nvSpPr>
        <p:spPr bwMode="auto">
          <a:xfrm>
            <a:off x="5028430" y="1926690"/>
            <a:ext cx="2871216" cy="73152"/>
          </a:xfrm>
          <a:prstGeom prst="rect">
            <a:avLst/>
          </a:prstGeom>
          <a:solidFill>
            <a:srgbClr val="80008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8602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737" y="122238"/>
            <a:ext cx="8355012" cy="563562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Learned features and interpretation</a:t>
            </a:r>
            <a:endParaRPr lang="en-US" sz="27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09224" y="4432845"/>
            <a:ext cx="8834776" cy="2162433"/>
          </a:xfrm>
        </p:spPr>
        <p:txBody>
          <a:bodyPr>
            <a:noAutofit/>
          </a:bodyPr>
          <a:lstStyle/>
          <a:p>
            <a:pPr marL="514350" lvl="1" indent="-257175"/>
            <a:r>
              <a:rPr lang="en-US" sz="2000" dirty="0">
                <a:ea typeface="Geneva" pitchFamily="123" charset="-128"/>
              </a:rPr>
              <a:t>Features that corroborate previously reported alterations in ASD:</a:t>
            </a:r>
            <a:endParaRPr lang="en-US" sz="2000" dirty="0"/>
          </a:p>
          <a:p>
            <a:pPr marL="814387" lvl="2" indent="-257175"/>
            <a:r>
              <a:rPr lang="en-US" sz="2000" dirty="0">
                <a:ea typeface="Geneva" pitchFamily="123" charset="-128"/>
              </a:rPr>
              <a:t>Preponderance of important feature types shifts more towards association cortex</a:t>
            </a:r>
          </a:p>
          <a:p>
            <a:pPr marL="814387" lvl="2" indent="-257175"/>
            <a:endParaRPr lang="en-US" sz="2000" dirty="0">
              <a:ea typeface="Geneva" pitchFamily="123" charset="-128"/>
            </a:endParaRPr>
          </a:p>
          <a:p>
            <a:pPr marL="514350" lvl="1" indent="-257175"/>
            <a:r>
              <a:rPr lang="en-US" sz="2000" dirty="0">
                <a:ea typeface="Geneva" pitchFamily="123" charset="-128"/>
              </a:rPr>
              <a:t>Novel features identified: </a:t>
            </a:r>
          </a:p>
          <a:p>
            <a:pPr marL="814387" lvl="2" indent="-257175"/>
            <a:r>
              <a:rPr lang="en-US" sz="2000" dirty="0">
                <a:ea typeface="Geneva" pitchFamily="123" charset="-128"/>
              </a:rPr>
              <a:t>Altered insular cortex connectivity</a:t>
            </a:r>
          </a:p>
          <a:p>
            <a:pPr marL="814387" lvl="2" indent="-257175"/>
            <a:endParaRPr lang="en-US" sz="2000" dirty="0">
              <a:ea typeface="Geneva" pitchFamily="123" charset="-128"/>
            </a:endParaRPr>
          </a:p>
          <a:p>
            <a:pPr marL="514350" lvl="1" indent="-257175"/>
            <a:endParaRPr lang="en-US" sz="2100" dirty="0">
              <a:ea typeface="Geneva" pitchFamily="123" charset="-128"/>
            </a:endParaRPr>
          </a:p>
          <a:p>
            <a:pPr marL="814387" lvl="2" indent="-257175"/>
            <a:endParaRPr lang="en-US" sz="1700" dirty="0">
              <a:ea typeface="Geneva" pitchFamily="123" charset="-128"/>
            </a:endParaRPr>
          </a:p>
        </p:txBody>
      </p:sp>
      <p:sp>
        <p:nvSpPr>
          <p:cNvPr id="4" name="AutoShape 6" descr="Image result for machine learnin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5" name="AutoShape 8" descr="Image result for machine learning"/>
          <p:cNvSpPr>
            <a:spLocks noChangeAspect="1" noChangeArrowheads="1"/>
          </p:cNvSpPr>
          <p:nvPr/>
        </p:nvSpPr>
        <p:spPr bwMode="auto">
          <a:xfrm>
            <a:off x="1373981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6" name="AutoShape 10" descr="Image result for machine learning"/>
          <p:cNvSpPr>
            <a:spLocks noChangeAspect="1" noChangeArrowheads="1"/>
          </p:cNvSpPr>
          <p:nvPr/>
        </p:nvSpPr>
        <p:spPr bwMode="auto">
          <a:xfrm>
            <a:off x="1488281" y="9775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7010400" y="6618964"/>
            <a:ext cx="2133600" cy="247650"/>
          </a:xfrm>
        </p:spPr>
        <p:txBody>
          <a:bodyPr/>
          <a:lstStyle/>
          <a:p>
            <a:pPr>
              <a:defRPr/>
            </a:pPr>
            <a:fld id="{4E711801-F76F-40E5-A636-1030BA5CAC64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7213" t="67298" b="-1006"/>
          <a:stretch/>
        </p:blipFill>
        <p:spPr>
          <a:xfrm>
            <a:off x="309225" y="863204"/>
            <a:ext cx="8557076" cy="35370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7C87A7-7984-4D29-8443-572C5C7742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0643" y="2806586"/>
            <a:ext cx="1358762" cy="96008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F25D1BC-6D14-4A7A-B332-B29959EC3CA1}"/>
              </a:ext>
            </a:extLst>
          </p:cNvPr>
          <p:cNvSpPr/>
          <p:nvPr/>
        </p:nvSpPr>
        <p:spPr bwMode="auto">
          <a:xfrm>
            <a:off x="4752012" y="2879238"/>
            <a:ext cx="2221992" cy="73152"/>
          </a:xfrm>
          <a:prstGeom prst="rect">
            <a:avLst/>
          </a:prstGeom>
          <a:solidFill>
            <a:srgbClr val="FFA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6166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737" y="122238"/>
            <a:ext cx="8355012" cy="563562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Impact of atlas resolution on features learned:</a:t>
            </a:r>
            <a:endParaRPr lang="en-US" sz="27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514350" lvl="1" indent="-257175"/>
            <a:r>
              <a:rPr lang="en-US" sz="2800" dirty="0"/>
              <a:t>Consistently important features across atlas resolutions:</a:t>
            </a:r>
          </a:p>
          <a:p>
            <a:pPr marL="814387" lvl="2" indent="-257175"/>
            <a:r>
              <a:rPr lang="en-US" sz="2400" dirty="0">
                <a:ea typeface="Geneva" pitchFamily="123" charset="-128"/>
              </a:rPr>
              <a:t>supplementary motor regions (BA 6) implicated in 11 features</a:t>
            </a:r>
          </a:p>
          <a:p>
            <a:pPr marL="814387" lvl="2" indent="-257175"/>
            <a:r>
              <a:rPr lang="en-US" sz="2400" dirty="0">
                <a:ea typeface="Geneva" pitchFamily="123" charset="-128"/>
              </a:rPr>
              <a:t>posterior cerebellum implicated in 8 features</a:t>
            </a:r>
          </a:p>
          <a:p>
            <a:pPr marL="814387" lvl="2" indent="-257175"/>
            <a:r>
              <a:rPr lang="en-US" sz="2400" dirty="0">
                <a:ea typeface="Geneva" pitchFamily="123" charset="-128"/>
              </a:rPr>
              <a:t>language association cortex (BA 39) implicated 6 times</a:t>
            </a:r>
          </a:p>
          <a:p>
            <a:pPr marL="814387" lvl="2" indent="-257175"/>
            <a:r>
              <a:rPr lang="en-US" sz="2400" dirty="0">
                <a:ea typeface="Geneva" pitchFamily="123" charset="-128"/>
              </a:rPr>
              <a:t>secondary visual cortex (BA 19) implicated 6 times</a:t>
            </a:r>
          </a:p>
          <a:p>
            <a:pPr marL="814387" lvl="2" indent="-257175"/>
            <a:r>
              <a:rPr lang="en-US" sz="2400" dirty="0">
                <a:ea typeface="Geneva" pitchFamily="123" charset="-128"/>
              </a:rPr>
              <a:t>left anterior cerebellum implicated 5 times</a:t>
            </a:r>
            <a:endParaRPr lang="en-US" sz="2800" dirty="0"/>
          </a:p>
          <a:p>
            <a:pPr marL="514350" lvl="1" indent="-257175"/>
            <a:endParaRPr lang="en-US" sz="2800" dirty="0"/>
          </a:p>
          <a:p>
            <a:pPr marL="514350" lvl="1" indent="-257175"/>
            <a:endParaRPr lang="en-US" sz="2800" dirty="0"/>
          </a:p>
          <a:p>
            <a:pPr marL="514350" lvl="1" indent="-257175"/>
            <a:r>
              <a:rPr lang="en-US" sz="2800" dirty="0"/>
              <a:t>Differences across resolutions:</a:t>
            </a:r>
          </a:p>
          <a:p>
            <a:pPr marL="814387" lvl="2" indent="-257175"/>
            <a:r>
              <a:rPr lang="en-US" sz="2400" dirty="0">
                <a:ea typeface="Geneva" pitchFamily="123" charset="-128"/>
              </a:rPr>
              <a:t>Shift in preponderance of features</a:t>
            </a:r>
          </a:p>
          <a:p>
            <a:pPr marL="1157287" lvl="3" indent="-257175">
              <a:defRPr/>
            </a:pPr>
            <a:r>
              <a:rPr lang="en-US" sz="2000" dirty="0">
                <a:solidFill>
                  <a:srgbClr val="000514"/>
                </a:solidFill>
                <a:ea typeface="Geneva" pitchFamily="123" charset="-128"/>
              </a:rPr>
              <a:t>Low resolution, motor features predominated</a:t>
            </a:r>
          </a:p>
          <a:p>
            <a:pPr marL="1157287" lvl="3" indent="-257175">
              <a:defRPr/>
            </a:pPr>
            <a:r>
              <a:rPr lang="en-US" sz="2000" dirty="0">
                <a:solidFill>
                  <a:srgbClr val="000514"/>
                </a:solidFill>
                <a:ea typeface="Geneva" pitchFamily="123" charset="-128"/>
              </a:rPr>
              <a:t>Medium resolution, motor and language features predominated</a:t>
            </a:r>
          </a:p>
          <a:p>
            <a:pPr marL="1157287" lvl="3" indent="-257175">
              <a:defRPr/>
            </a:pPr>
            <a:r>
              <a:rPr lang="en-US" sz="2000" dirty="0">
                <a:solidFill>
                  <a:srgbClr val="000514"/>
                </a:solidFill>
                <a:ea typeface="Geneva" pitchFamily="123" charset="-128"/>
              </a:rPr>
              <a:t>High resolution, association features increased</a:t>
            </a:r>
          </a:p>
          <a:p>
            <a:pPr marL="1157287" lvl="3" indent="-257175">
              <a:defRPr/>
            </a:pPr>
            <a:endParaRPr lang="en-US" sz="1800" dirty="0">
              <a:solidFill>
                <a:srgbClr val="000514"/>
              </a:solidFill>
              <a:ea typeface="Geneva" pitchFamily="123" charset="-128"/>
            </a:endParaRPr>
          </a:p>
          <a:p>
            <a:pPr marL="814387" lvl="2" indent="-257175"/>
            <a:endParaRPr lang="en-US" sz="2000" dirty="0">
              <a:ea typeface="Geneva" pitchFamily="123" charset="-128"/>
            </a:endParaRPr>
          </a:p>
          <a:p>
            <a:pPr marL="814387" lvl="2" indent="-257175"/>
            <a:endParaRPr lang="en-US" sz="1800" dirty="0">
              <a:solidFill>
                <a:srgbClr val="00B050"/>
              </a:solidFill>
              <a:ea typeface="Geneva" pitchFamily="123" charset="-128"/>
            </a:endParaRPr>
          </a:p>
        </p:txBody>
      </p:sp>
      <p:sp>
        <p:nvSpPr>
          <p:cNvPr id="4" name="AutoShape 6" descr="Image result for machine learnin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5" name="AutoShape 8" descr="Image result for machine learning"/>
          <p:cNvSpPr>
            <a:spLocks noChangeAspect="1" noChangeArrowheads="1"/>
          </p:cNvSpPr>
          <p:nvPr/>
        </p:nvSpPr>
        <p:spPr bwMode="auto">
          <a:xfrm>
            <a:off x="1373981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6" name="AutoShape 10" descr="Image result for machine learning"/>
          <p:cNvSpPr>
            <a:spLocks noChangeAspect="1" noChangeArrowheads="1"/>
          </p:cNvSpPr>
          <p:nvPr/>
        </p:nvSpPr>
        <p:spPr bwMode="auto">
          <a:xfrm>
            <a:off x="1488281" y="9775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711801-F76F-40E5-A636-1030BA5CAC64}" type="slidenum">
              <a:rPr kumimoji="0" lang="en-US" sz="900" b="1" i="0" u="none" strike="noStrike" kern="1200" cap="none" spc="0" normalizeH="0" baseline="0" noProof="0" smtClean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9199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737" y="122238"/>
            <a:ext cx="8355012" cy="563562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Limitations of this study</a:t>
            </a:r>
            <a:endParaRPr lang="en-US" sz="27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514350" lvl="1" indent="-257175"/>
            <a:r>
              <a:rPr lang="en-US" sz="2800" dirty="0"/>
              <a:t>Dataset provided only binary diagnosis</a:t>
            </a:r>
          </a:p>
          <a:p>
            <a:pPr marL="814387" lvl="2" indent="-257175"/>
            <a:r>
              <a:rPr lang="en-US" sz="2400" dirty="0">
                <a:ea typeface="Geneva" pitchFamily="123" charset="-128"/>
              </a:rPr>
              <a:t>ASD is a spectrum disorder</a:t>
            </a:r>
          </a:p>
          <a:p>
            <a:pPr marL="814387" lvl="2" indent="-257175"/>
            <a:r>
              <a:rPr lang="en-US" sz="2400" dirty="0">
                <a:ea typeface="Geneva" pitchFamily="123" charset="-128"/>
              </a:rPr>
              <a:t>Dataset with finder diagnostic gradations would enable training a more precise </a:t>
            </a:r>
            <a:r>
              <a:rPr lang="en-US" sz="2400" dirty="0" err="1">
                <a:ea typeface="Geneva" pitchFamily="123" charset="-128"/>
              </a:rPr>
              <a:t>diagnositic</a:t>
            </a:r>
            <a:r>
              <a:rPr lang="en-US" sz="2400" dirty="0">
                <a:ea typeface="Geneva" pitchFamily="123" charset="-128"/>
              </a:rPr>
              <a:t> model and may reveal additional biomarker insights. </a:t>
            </a:r>
          </a:p>
          <a:p>
            <a:pPr marL="814387" lvl="2" indent="-257175"/>
            <a:endParaRPr lang="en-US" sz="2400" dirty="0">
              <a:ea typeface="Geneva" pitchFamily="123" charset="-128"/>
            </a:endParaRPr>
          </a:p>
          <a:p>
            <a:pPr marL="514350" lvl="1" indent="-257175"/>
            <a:r>
              <a:rPr lang="en-US" sz="2700" dirty="0">
                <a:ea typeface="Geneva" pitchFamily="123" charset="-128"/>
              </a:rPr>
              <a:t>Other methods beyond PFI should be applied </a:t>
            </a:r>
          </a:p>
          <a:p>
            <a:pPr marL="814387" lvl="2" indent="-257175"/>
            <a:r>
              <a:rPr lang="en-US" sz="2400" dirty="0">
                <a:ea typeface="Geneva" pitchFamily="123" charset="-128"/>
              </a:rPr>
              <a:t>e.g. layer-wise relevance propagation</a:t>
            </a:r>
          </a:p>
          <a:p>
            <a:pPr marL="814387" lvl="2" indent="-257175"/>
            <a:r>
              <a:rPr lang="en-US" sz="2400" dirty="0">
                <a:ea typeface="Geneva" pitchFamily="123" charset="-128"/>
              </a:rPr>
              <a:t>To further explore learned abstractions </a:t>
            </a:r>
          </a:p>
          <a:p>
            <a:pPr marL="814387" lvl="2" indent="-257175"/>
            <a:endParaRPr lang="en-US" sz="2400" dirty="0">
              <a:ea typeface="Geneva" pitchFamily="123" charset="-128"/>
            </a:endParaRPr>
          </a:p>
          <a:p>
            <a:pPr marL="514350" lvl="1" indent="-257175"/>
            <a:r>
              <a:rPr lang="en-US" sz="2700" dirty="0">
                <a:ea typeface="Geneva" pitchFamily="123" charset="-128"/>
              </a:rPr>
              <a:t>While the dataset is intrinsically multisite, validation upon multiple datasets would be further confirmatory</a:t>
            </a:r>
          </a:p>
        </p:txBody>
      </p:sp>
      <p:sp>
        <p:nvSpPr>
          <p:cNvPr id="4" name="AutoShape 6" descr="Image result for machine learnin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5" name="AutoShape 8" descr="Image result for machine learning"/>
          <p:cNvSpPr>
            <a:spLocks noChangeAspect="1" noChangeArrowheads="1"/>
          </p:cNvSpPr>
          <p:nvPr/>
        </p:nvSpPr>
        <p:spPr bwMode="auto">
          <a:xfrm>
            <a:off x="1373981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6" name="AutoShape 10" descr="Image result for machine learning"/>
          <p:cNvSpPr>
            <a:spLocks noChangeAspect="1" noChangeArrowheads="1"/>
          </p:cNvSpPr>
          <p:nvPr/>
        </p:nvSpPr>
        <p:spPr bwMode="auto">
          <a:xfrm>
            <a:off x="1488281" y="9775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711801-F76F-40E5-A636-1030BA5CAC64}" type="slidenum">
              <a:rPr kumimoji="0" lang="en-US" sz="900" b="1" i="0" u="none" strike="noStrike" kern="1200" cap="none" spc="0" normalizeH="0" baseline="0" noProof="0" smtClean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1424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737" y="122238"/>
            <a:ext cx="8355012" cy="563562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Conclusions</a:t>
            </a:r>
            <a:endParaRPr lang="en-US" sz="27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514350" lvl="1" indent="-257175"/>
            <a:r>
              <a:rPr lang="en-US" sz="2000" dirty="0">
                <a:ea typeface="Geneva" pitchFamily="123" charset="-128"/>
              </a:rPr>
              <a:t>Through a systematic search across a wide variety of combinations of feature types x models categories, </a:t>
            </a:r>
          </a:p>
          <a:p>
            <a:pPr marL="814387" lvl="2" indent="-257175"/>
            <a:r>
              <a:rPr lang="en-US" sz="1700" dirty="0">
                <a:ea typeface="Geneva" pitchFamily="123" charset="-128"/>
              </a:rPr>
              <a:t>with an embedding of a unbiased </a:t>
            </a:r>
            <a:r>
              <a:rPr lang="en-US" sz="1700" dirty="0" err="1">
                <a:ea typeface="Geneva" pitchFamily="123" charset="-128"/>
              </a:rPr>
              <a:t>hyperparameter</a:t>
            </a:r>
            <a:r>
              <a:rPr lang="en-US" sz="1700" dirty="0">
                <a:ea typeface="Geneva" pitchFamily="123" charset="-128"/>
              </a:rPr>
              <a:t> optimization for each combination </a:t>
            </a:r>
          </a:p>
          <a:p>
            <a:pPr marL="814387" lvl="2" indent="-257175"/>
            <a:r>
              <a:rPr lang="en-US" sz="1800" dirty="0"/>
              <a:t>Allowed the construction of a predictor with state-of-the-art performance</a:t>
            </a:r>
          </a:p>
          <a:p>
            <a:pPr marL="814387" lvl="2" indent="-257175"/>
            <a:endParaRPr lang="en-US" sz="1700" dirty="0">
              <a:ea typeface="Geneva" pitchFamily="123" charset="-128"/>
            </a:endParaRPr>
          </a:p>
          <a:p>
            <a:pPr marL="514350" lvl="1" indent="-257175"/>
            <a:r>
              <a:rPr lang="en-US" sz="2000" dirty="0">
                <a:ea typeface="Geneva" pitchFamily="123" charset="-128"/>
              </a:rPr>
              <a:t>Mining the data from the </a:t>
            </a:r>
            <a:r>
              <a:rPr lang="en-US" sz="2000" dirty="0" err="1">
                <a:ea typeface="Geneva" pitchFamily="123" charset="-128"/>
              </a:rPr>
              <a:t>hyperparameter</a:t>
            </a:r>
            <a:r>
              <a:rPr lang="en-US" sz="2000" dirty="0">
                <a:ea typeface="Geneva" pitchFamily="123" charset="-128"/>
              </a:rPr>
              <a:t> optimization reveals that architectural configurations which lead to high performing deep learning diagnostic models for ASD used between 2-4 hidden layers with 16-64 neurons per layer.</a:t>
            </a:r>
          </a:p>
          <a:p>
            <a:pPr marL="814387" lvl="2" indent="-257175"/>
            <a:r>
              <a:rPr lang="en-US" sz="1700" dirty="0">
                <a:ea typeface="Geneva" pitchFamily="123" charset="-128"/>
              </a:rPr>
              <a:t>Optimal number of layers increased with atlas granularity</a:t>
            </a:r>
          </a:p>
          <a:p>
            <a:pPr marL="814387" lvl="2" indent="-257175"/>
            <a:r>
              <a:rPr lang="en-US" sz="1700" dirty="0">
                <a:ea typeface="Geneva" pitchFamily="123" charset="-128"/>
              </a:rPr>
              <a:t>Optimal number of neurons/layer decreased with granularity </a:t>
            </a:r>
          </a:p>
          <a:p>
            <a:pPr marL="557212" lvl="2" indent="0">
              <a:buNone/>
            </a:pPr>
            <a:endParaRPr lang="en-US" sz="1700" dirty="0">
              <a:ea typeface="Geneva" pitchFamily="123" charset="-128"/>
            </a:endParaRPr>
          </a:p>
          <a:p>
            <a:pPr marL="514350" lvl="1" indent="-257175"/>
            <a:r>
              <a:rPr lang="en-US" sz="2000" dirty="0">
                <a:ea typeface="Geneva" pitchFamily="123" charset="-128"/>
              </a:rPr>
              <a:t>Deep learning identified new biomarkers </a:t>
            </a:r>
          </a:p>
          <a:p>
            <a:pPr marL="814387" lvl="2" indent="-257175"/>
            <a:r>
              <a:rPr lang="en-US" sz="1700" dirty="0">
                <a:ea typeface="Geneva" pitchFamily="123" charset="-128"/>
              </a:rPr>
              <a:t>identified new regions, such as </a:t>
            </a:r>
            <a:r>
              <a:rPr lang="en-US" sz="1700" dirty="0">
                <a:solidFill>
                  <a:srgbClr val="00B050"/>
                </a:solidFill>
                <a:ea typeface="Geneva" pitchFamily="123" charset="-128"/>
              </a:rPr>
              <a:t>connectivity to the anterior and posterior cerebellum, hold diagnostic importance</a:t>
            </a:r>
            <a:r>
              <a:rPr lang="en-US" sz="1700" dirty="0">
                <a:ea typeface="Geneva" pitchFamily="123" charset="-128"/>
              </a:rPr>
              <a:t>. </a:t>
            </a:r>
          </a:p>
          <a:p>
            <a:pPr marL="814387" lvl="2" indent="-257175"/>
            <a:r>
              <a:rPr lang="en-US" sz="1700" dirty="0">
                <a:ea typeface="Geneva" pitchFamily="123" charset="-128"/>
              </a:rPr>
              <a:t>That these regions are </a:t>
            </a:r>
            <a:r>
              <a:rPr lang="en-US" sz="1700" dirty="0">
                <a:solidFill>
                  <a:srgbClr val="00B050"/>
                </a:solidFill>
                <a:ea typeface="Geneva" pitchFamily="123" charset="-128"/>
              </a:rPr>
              <a:t>overlapping across 3 atlas granularities </a:t>
            </a:r>
            <a:r>
              <a:rPr lang="en-US" sz="1700" dirty="0">
                <a:ea typeface="Geneva" pitchFamily="123" charset="-128"/>
              </a:rPr>
              <a:t>bolsters confidence that the DL models discovered true discriminative features that may generalize well to new dataset and the clinic.</a:t>
            </a:r>
          </a:p>
          <a:p>
            <a:pPr marL="814387" lvl="2" indent="-257175"/>
            <a:endParaRPr lang="en-US" sz="1700" dirty="0">
              <a:ea typeface="Geneva" pitchFamily="123" charset="-128"/>
            </a:endParaRPr>
          </a:p>
          <a:p>
            <a:pPr marL="557212" lvl="2" indent="0">
              <a:buNone/>
            </a:pPr>
            <a:endParaRPr lang="en-US" sz="1700" dirty="0">
              <a:ea typeface="Geneva" pitchFamily="123" charset="-128"/>
            </a:endParaRPr>
          </a:p>
        </p:txBody>
      </p:sp>
      <p:sp>
        <p:nvSpPr>
          <p:cNvPr id="4" name="AutoShape 6" descr="Image result for machine learnin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5" name="AutoShape 8" descr="Image result for machine learning"/>
          <p:cNvSpPr>
            <a:spLocks noChangeAspect="1" noChangeArrowheads="1"/>
          </p:cNvSpPr>
          <p:nvPr/>
        </p:nvSpPr>
        <p:spPr bwMode="auto">
          <a:xfrm>
            <a:off x="1373981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6" name="AutoShape 10" descr="Image result for machine learning"/>
          <p:cNvSpPr>
            <a:spLocks noChangeAspect="1" noChangeArrowheads="1"/>
          </p:cNvSpPr>
          <p:nvPr/>
        </p:nvSpPr>
        <p:spPr bwMode="auto">
          <a:xfrm>
            <a:off x="1488281" y="9775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E711801-F76F-40E5-A636-1030BA5CAC64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81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737" y="122238"/>
            <a:ext cx="8355012" cy="563562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Conclusions</a:t>
            </a:r>
            <a:endParaRPr lang="en-US" sz="27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557212" lvl="2" indent="0">
              <a:buNone/>
            </a:pPr>
            <a:endParaRPr lang="en-US" sz="1700" dirty="0">
              <a:ea typeface="Geneva" pitchFamily="123" charset="-128"/>
            </a:endParaRPr>
          </a:p>
          <a:p>
            <a:pPr marL="514350" lvl="1" indent="-257175"/>
            <a:r>
              <a:rPr lang="en-US" sz="2000" dirty="0">
                <a:ea typeface="Geneva" pitchFamily="123" charset="-128"/>
              </a:rPr>
              <a:t>Deep confirmed previously implicated biomarkers </a:t>
            </a:r>
          </a:p>
          <a:p>
            <a:pPr marL="814387" lvl="2" indent="-257175"/>
            <a:r>
              <a:rPr lang="en-US" sz="1700" dirty="0">
                <a:solidFill>
                  <a:srgbClr val="00B050"/>
                </a:solidFill>
                <a:ea typeface="Geneva" pitchFamily="123" charset="-128"/>
              </a:rPr>
              <a:t>Confirmed importance of multiple brain connections </a:t>
            </a:r>
            <a:r>
              <a:rPr lang="en-US" sz="1700" dirty="0">
                <a:ea typeface="Geneva" pitchFamily="123" charset="-128"/>
              </a:rPr>
              <a:t>previously associated with social and sensory processing in ASD.</a:t>
            </a:r>
          </a:p>
          <a:p>
            <a:pPr marL="814387" lvl="2" indent="-257175"/>
            <a:r>
              <a:rPr lang="en-US" sz="1700" dirty="0">
                <a:ea typeface="Geneva" pitchFamily="123" charset="-128"/>
              </a:rPr>
              <a:t>Connectivity to the language association cortex and to the supplementary motor gyrus</a:t>
            </a:r>
          </a:p>
          <a:p>
            <a:pPr marL="814387" lvl="2" indent="-257175"/>
            <a:endParaRPr lang="en-US" sz="1700" dirty="0">
              <a:ea typeface="Geneva" pitchFamily="123" charset="-128"/>
            </a:endParaRPr>
          </a:p>
          <a:p>
            <a:pPr marL="514350" lvl="1" indent="-257175"/>
            <a:r>
              <a:rPr lang="en-US" sz="2000" dirty="0" err="1">
                <a:ea typeface="Geneva" pitchFamily="123" charset="-128"/>
              </a:rPr>
              <a:t>Parcellations</a:t>
            </a:r>
            <a:r>
              <a:rPr lang="en-US" sz="2000" dirty="0">
                <a:ea typeface="Geneva" pitchFamily="123" charset="-128"/>
              </a:rPr>
              <a:t> with mid-range  granularity (122-197 ROIs) performed better than those with coarser or more granular ROIs</a:t>
            </a:r>
          </a:p>
          <a:p>
            <a:pPr marL="814387" lvl="2" indent="-257175"/>
            <a:r>
              <a:rPr lang="en-US" sz="2000" dirty="0">
                <a:ea typeface="Geneva" pitchFamily="123" charset="-128"/>
              </a:rPr>
              <a:t>This suggests the scale or granularity of neuroimaging-detectable changes in functional connectivity in ASD. </a:t>
            </a:r>
          </a:p>
          <a:p>
            <a:pPr marL="814387" lvl="2" indent="-257175"/>
            <a:r>
              <a:rPr lang="en-US" sz="2000" dirty="0">
                <a:ea typeface="Geneva" pitchFamily="123" charset="-128"/>
              </a:rPr>
              <a:t>However each resolution captures different aspects of ASD which is supportive of future </a:t>
            </a:r>
            <a:r>
              <a:rPr lang="en-US" sz="2000" dirty="0">
                <a:solidFill>
                  <a:srgbClr val="00B050"/>
                </a:solidFill>
                <a:ea typeface="Geneva" pitchFamily="123" charset="-128"/>
              </a:rPr>
              <a:t>multiscale approaches</a:t>
            </a:r>
          </a:p>
          <a:p>
            <a:pPr marL="814387" lvl="2" indent="-257175"/>
            <a:endParaRPr lang="en-US" sz="2000" dirty="0">
              <a:ea typeface="Geneva" pitchFamily="123" charset="-128"/>
            </a:endParaRPr>
          </a:p>
          <a:p>
            <a:pPr marL="514350" lvl="1" indent="-257175"/>
            <a:r>
              <a:rPr lang="en-US" sz="2000" dirty="0">
                <a:ea typeface="Geneva" pitchFamily="123" charset="-128"/>
              </a:rPr>
              <a:t>Look forward to extending this work with further development to additional regions, testing and clinical translation. Paper in development.</a:t>
            </a:r>
          </a:p>
        </p:txBody>
      </p:sp>
      <p:sp>
        <p:nvSpPr>
          <p:cNvPr id="4" name="AutoShape 6" descr="Image result for machine learnin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5" name="AutoShape 8" descr="Image result for machine learning"/>
          <p:cNvSpPr>
            <a:spLocks noChangeAspect="1" noChangeArrowheads="1"/>
          </p:cNvSpPr>
          <p:nvPr/>
        </p:nvSpPr>
        <p:spPr bwMode="auto">
          <a:xfrm>
            <a:off x="1373981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6" name="AutoShape 10" descr="Image result for machine learning"/>
          <p:cNvSpPr>
            <a:spLocks noChangeAspect="1" noChangeArrowheads="1"/>
          </p:cNvSpPr>
          <p:nvPr/>
        </p:nvSpPr>
        <p:spPr bwMode="auto">
          <a:xfrm>
            <a:off x="1488281" y="9775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Geneva" pitchFamily="123" charset="-128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E711801-F76F-40E5-A636-1030BA5CAC64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57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3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6449" y="235631"/>
            <a:ext cx="7955574" cy="679234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-4472" y="5896294"/>
            <a:ext cx="9210465" cy="1048653"/>
            <a:chOff x="0" y="4993183"/>
            <a:chExt cx="9159761" cy="1048653"/>
          </a:xfrm>
        </p:grpSpPr>
        <p:sp>
          <p:nvSpPr>
            <p:cNvPr id="8" name="Rectangle 7"/>
            <p:cNvSpPr/>
            <p:nvPr/>
          </p:nvSpPr>
          <p:spPr>
            <a:xfrm>
              <a:off x="0" y="4993183"/>
              <a:ext cx="9144000" cy="10165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35740" y="5041218"/>
              <a:ext cx="3124021" cy="100061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400" y="5220442"/>
              <a:ext cx="3677213" cy="624135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268E867-F209-4FCB-BA63-6C3697B88AFD}"/>
              </a:ext>
            </a:extLst>
          </p:cNvPr>
          <p:cNvSpPr txBox="1"/>
          <p:nvPr/>
        </p:nvSpPr>
        <p:spPr>
          <a:xfrm>
            <a:off x="298408" y="3890362"/>
            <a:ext cx="51832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en-US" dirty="0">
                <a:solidFill>
                  <a:schemeClr val="bg1"/>
                </a:solidFill>
              </a:rPr>
              <a:t>Funding:</a:t>
            </a:r>
          </a:p>
          <a:p>
            <a:pPr lvl="0" defTabSz="914400">
              <a:defRPr/>
            </a:pPr>
            <a:endParaRPr lang="en-US" dirty="0">
              <a:solidFill>
                <a:schemeClr val="bg1"/>
              </a:solidFill>
            </a:endParaRPr>
          </a:p>
          <a:p>
            <a:pPr lvl="0" defTabSz="914400">
              <a:defRPr/>
            </a:pPr>
            <a:r>
              <a:rPr lang="en-US" dirty="0">
                <a:solidFill>
                  <a:schemeClr val="bg1"/>
                </a:solidFill>
              </a:rPr>
              <a:t>		NIH F31-NS115348</a:t>
            </a:r>
          </a:p>
          <a:p>
            <a:pPr lvl="0" defTabSz="914400">
              <a:defRPr/>
            </a:pP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lvl="0" defTabSz="914400">
              <a:defRPr/>
            </a:pPr>
            <a:endParaRPr lang="en-US" dirty="0">
              <a:solidFill>
                <a:schemeClr val="bg1"/>
              </a:solidFill>
            </a:endParaRPr>
          </a:p>
          <a:p>
            <a:pPr lvl="0" defTabSz="914400">
              <a:defRPr/>
            </a:pPr>
            <a:r>
              <a:rPr lang="en-US" dirty="0">
                <a:solidFill>
                  <a:schemeClr val="bg1"/>
                </a:solidFill>
              </a:rPr>
              <a:t>		</a:t>
            </a:r>
            <a:r>
              <a:rPr lang="en-US" dirty="0" err="1">
                <a:solidFill>
                  <a:schemeClr val="bg1"/>
                </a:solidFill>
              </a:rPr>
              <a:t>Lyda</a:t>
            </a:r>
            <a:r>
              <a:rPr lang="en-US" dirty="0">
                <a:solidFill>
                  <a:schemeClr val="bg1"/>
                </a:solidFill>
              </a:rPr>
              <a:t> Hill Foundation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A624D2F6-0FEE-483E-9B57-158F1C9842F0}"/>
              </a:ext>
            </a:extLst>
          </p:cNvPr>
          <p:cNvSpPr txBox="1">
            <a:spLocks/>
          </p:cNvSpPr>
          <p:nvPr/>
        </p:nvSpPr>
        <p:spPr>
          <a:xfrm>
            <a:off x="318035" y="1199471"/>
            <a:ext cx="7886700" cy="510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3" name="Picture 4" descr="https://scontent-dfw5-1.xx.fbcdn.net/v/t1.0-9/40086230_1836759856370342_4979779675065679872_o.jpg?_nc_cat=110&amp;_nc_ht=scontent-dfw5-1.xx&amp;oh=c2aa6571c7d0a669286b8b8e28c087c9&amp;oe=5CB1008C">
            <a:extLst>
              <a:ext uri="{FF2B5EF4-FFF2-40B4-BE49-F238E27FC236}">
                <a16:creationId xmlns:a16="http://schemas.microsoft.com/office/drawing/2014/main" id="{5E870D63-0BFC-4848-88CA-F63EAFFD5E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68" t="42821" r="14750" b="45330"/>
          <a:stretch/>
        </p:blipFill>
        <p:spPr bwMode="auto">
          <a:xfrm>
            <a:off x="3684349" y="2097239"/>
            <a:ext cx="942568" cy="95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D8A5DF8-1DE2-4DBD-970A-6D5C92B63663}"/>
              </a:ext>
            </a:extLst>
          </p:cNvPr>
          <p:cNvSpPr txBox="1"/>
          <p:nvPr/>
        </p:nvSpPr>
        <p:spPr>
          <a:xfrm>
            <a:off x="122109" y="1492750"/>
            <a:ext cx="1341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 Albert Montillo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8B7CA2-5997-4752-AB24-624FFAD449C5}"/>
              </a:ext>
            </a:extLst>
          </p:cNvPr>
          <p:cNvSpPr txBox="1"/>
          <p:nvPr/>
        </p:nvSpPr>
        <p:spPr>
          <a:xfrm>
            <a:off x="2396822" y="1492750"/>
            <a:ext cx="1323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Cooper Mellema </a:t>
            </a:r>
          </a:p>
        </p:txBody>
      </p:sp>
      <p:pic>
        <p:nvPicPr>
          <p:cNvPr id="18" name="Picture 6" descr="Image may contain: 2 people, people smiling, suit">
            <a:extLst>
              <a:ext uri="{FF2B5EF4-FFF2-40B4-BE49-F238E27FC236}">
                <a16:creationId xmlns:a16="http://schemas.microsoft.com/office/drawing/2014/main" id="{85D243C9-752A-4BFC-9573-5B66891F59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64" t="3302" r="20525" b="50278"/>
          <a:stretch/>
        </p:blipFill>
        <p:spPr bwMode="auto">
          <a:xfrm>
            <a:off x="2584846" y="2097239"/>
            <a:ext cx="953039" cy="95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34E767D-F046-4A8B-BC63-C29980D818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08" y="2097238"/>
            <a:ext cx="943975" cy="94397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FF8E5A8-D7C9-459C-A6FD-0DF2E7E55EDC}"/>
              </a:ext>
            </a:extLst>
          </p:cNvPr>
          <p:cNvSpPr txBox="1"/>
          <p:nvPr/>
        </p:nvSpPr>
        <p:spPr>
          <a:xfrm>
            <a:off x="3628021" y="1492750"/>
            <a:ext cx="1059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Kevin Nguyen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FF3FF0-5AD5-45A3-82FE-7B96F3D552D0}"/>
              </a:ext>
            </a:extLst>
          </p:cNvPr>
          <p:cNvSpPr txBox="1"/>
          <p:nvPr/>
        </p:nvSpPr>
        <p:spPr>
          <a:xfrm>
            <a:off x="7988908" y="1492750"/>
            <a:ext cx="1034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Vyom Raval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552EFC-44D6-412F-A771-BBAED61E04F0}"/>
              </a:ext>
            </a:extLst>
          </p:cNvPr>
          <p:cNvSpPr txBox="1"/>
          <p:nvPr/>
        </p:nvSpPr>
        <p:spPr>
          <a:xfrm>
            <a:off x="4687419" y="1492750"/>
            <a:ext cx="1049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Alex Treacher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A1A4B6B-0FFA-48F5-8FC5-DE982094D3E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382" y="2097238"/>
            <a:ext cx="943975" cy="94397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78B9AA4-FFB8-4BE7-9133-E15348E438F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0" b="5240"/>
          <a:stretch/>
        </p:blipFill>
        <p:spPr>
          <a:xfrm>
            <a:off x="8054120" y="2097239"/>
            <a:ext cx="953040" cy="95304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77E3320-3B7F-4FD6-98AF-58CCFC150133}"/>
              </a:ext>
            </a:extLst>
          </p:cNvPr>
          <p:cNvSpPr txBox="1"/>
          <p:nvPr/>
        </p:nvSpPr>
        <p:spPr>
          <a:xfrm>
            <a:off x="6858988" y="1492750"/>
            <a:ext cx="1156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Dr.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Zhiguo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Shang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2C63CEE-7FD4-4AFE-AA06-459C1EC0C95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9" r="12080" b="29533"/>
          <a:stretch/>
        </p:blipFill>
        <p:spPr>
          <a:xfrm>
            <a:off x="6963681" y="2097239"/>
            <a:ext cx="943974" cy="9439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7" t="3801" r="7087" b="13304"/>
          <a:stretch/>
        </p:blipFill>
        <p:spPr>
          <a:xfrm>
            <a:off x="1554513" y="2097237"/>
            <a:ext cx="883869" cy="95304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77E3320-3B7F-4FD6-98AF-58CCFC150133}"/>
              </a:ext>
            </a:extLst>
          </p:cNvPr>
          <p:cNvSpPr txBox="1"/>
          <p:nvPr/>
        </p:nvSpPr>
        <p:spPr>
          <a:xfrm>
            <a:off x="1451219" y="1492750"/>
            <a:ext cx="1034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chemeClr val="bg1"/>
                </a:solidFill>
                <a:latin typeface="Calibri" panose="020F0502020204030204"/>
              </a:rPr>
              <a:t>Dr. Son Nguyen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77E3320-3B7F-4FD6-98AF-58CCFC150133}"/>
              </a:ext>
            </a:extLst>
          </p:cNvPr>
          <p:cNvSpPr txBox="1"/>
          <p:nvPr/>
        </p:nvSpPr>
        <p:spPr>
          <a:xfrm>
            <a:off x="5734543" y="1492750"/>
            <a:ext cx="1181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chemeClr val="bg1"/>
                </a:solidFill>
                <a:latin typeface="Calibri" panose="020F0502020204030204"/>
              </a:rPr>
              <a:t>Krishna </a:t>
            </a:r>
            <a:r>
              <a:rPr lang="en-US" b="1" dirty="0" err="1">
                <a:solidFill>
                  <a:schemeClr val="bg1"/>
                </a:solidFill>
                <a:latin typeface="Calibri" panose="020F0502020204030204"/>
              </a:rPr>
              <a:t>Chitta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64" b="17982"/>
          <a:stretch/>
        </p:blipFill>
        <p:spPr>
          <a:xfrm>
            <a:off x="318035" y="4378933"/>
            <a:ext cx="1379903" cy="4654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08" y="5229594"/>
            <a:ext cx="1303703" cy="48736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70" r="5525" b="6753"/>
          <a:stretch/>
        </p:blipFill>
        <p:spPr>
          <a:xfrm>
            <a:off x="5863821" y="2097237"/>
            <a:ext cx="953395" cy="94397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016ABD5-BA0F-4C41-9A2B-05499D360E4A}"/>
              </a:ext>
            </a:extLst>
          </p:cNvPr>
          <p:cNvSpPr txBox="1"/>
          <p:nvPr/>
        </p:nvSpPr>
        <p:spPr>
          <a:xfrm>
            <a:off x="298408" y="3094898"/>
            <a:ext cx="870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Contact Email: Cooper.Mellema@UTSouthwestern.edu</a:t>
            </a:r>
          </a:p>
        </p:txBody>
      </p:sp>
    </p:spTree>
    <p:extLst>
      <p:ext uri="{BB962C8B-B14F-4D97-AF65-F5344CB8AC3E}">
        <p14:creationId xmlns:p14="http://schemas.microsoft.com/office/powerpoint/2010/main" val="3497769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18912</TotalTime>
  <Words>3808</Words>
  <Application>Microsoft Office PowerPoint</Application>
  <PresentationFormat>On-screen Show (4:3)</PresentationFormat>
  <Paragraphs>623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Calibri</vt:lpstr>
      <vt:lpstr>Calibri Light</vt:lpstr>
      <vt:lpstr>Cambria Math</vt:lpstr>
      <vt:lpstr>Garamond</vt:lpstr>
      <vt:lpstr>Wingdings</vt:lpstr>
      <vt:lpstr>Office Theme</vt:lpstr>
      <vt:lpstr>1_Stream</vt:lpstr>
      <vt:lpstr>2_Stream</vt:lpstr>
      <vt:lpstr>Architectural configurations, atlas granularity and functional connectivity with diagnostic value in Autism Spectrum Disorder</vt:lpstr>
      <vt:lpstr>Outline</vt:lpstr>
      <vt:lpstr>Autism Spectrum Disorder (ASD)</vt:lpstr>
      <vt:lpstr>Challenges and our objective</vt:lpstr>
      <vt:lpstr>Materials</vt:lpstr>
      <vt:lpstr>Materials: Measures derived from rs-fMRI</vt:lpstr>
      <vt:lpstr>Classical ML models and hyperparameters</vt:lpstr>
      <vt:lpstr>Deep learning models and hyperparameters</vt:lpstr>
      <vt:lpstr>Results 1: Area under ROC for predicting ASD vs HC </vt:lpstr>
      <vt:lpstr>Results Continued: High performing models</vt:lpstr>
      <vt:lpstr>Comparisons with other work</vt:lpstr>
      <vt:lpstr>Model Training Results </vt:lpstr>
      <vt:lpstr>Results Continued: Best models using BASC </vt:lpstr>
      <vt:lpstr>Multiresolution Comparison</vt:lpstr>
      <vt:lpstr>Methods:</vt:lpstr>
      <vt:lpstr>Analysis of the hyperparameter search</vt:lpstr>
      <vt:lpstr>Assessment of hyperparameter search:</vt:lpstr>
      <vt:lpstr>Permutation Feature Importance</vt:lpstr>
      <vt:lpstr>Learned features across atlases</vt:lpstr>
      <vt:lpstr>Learned features and interpretation</vt:lpstr>
      <vt:lpstr>Learned features and interpretation</vt:lpstr>
      <vt:lpstr>Learned features and interpretation</vt:lpstr>
      <vt:lpstr>Impact of atlas resolution on features learned:</vt:lpstr>
      <vt:lpstr>Limitations of this study</vt:lpstr>
      <vt:lpstr>Conclusions</vt:lpstr>
      <vt:lpstr>Conclusions</vt:lpstr>
      <vt:lpstr>Acknowledgements</vt:lpstr>
    </vt:vector>
  </TitlesOfParts>
  <Company>UT Southwestern Medical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 Prediction from Derived fMRI Features</dc:title>
  <dc:creator>Cooper Mellema</dc:creator>
  <cp:lastModifiedBy>Cooper Mellema</cp:lastModifiedBy>
  <cp:revision>410</cp:revision>
  <dcterms:created xsi:type="dcterms:W3CDTF">2019-04-02T19:29:26Z</dcterms:created>
  <dcterms:modified xsi:type="dcterms:W3CDTF">2020-03-30T18:34:40Z</dcterms:modified>
</cp:coreProperties>
</file>